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notesMasterIdLst>
    <p:notesMasterId r:id="rId27"/>
  </p:notesMasterIdLst>
  <p:sldIdLst>
    <p:sldId id="256" r:id="rId2"/>
    <p:sldId id="258" r:id="rId3"/>
    <p:sldId id="307" r:id="rId4"/>
    <p:sldId id="260" r:id="rId5"/>
    <p:sldId id="287" r:id="rId6"/>
    <p:sldId id="261" r:id="rId7"/>
    <p:sldId id="278" r:id="rId8"/>
    <p:sldId id="262" r:id="rId9"/>
    <p:sldId id="264" r:id="rId10"/>
    <p:sldId id="267" r:id="rId11"/>
    <p:sldId id="296" r:id="rId12"/>
    <p:sldId id="265" r:id="rId13"/>
    <p:sldId id="295" r:id="rId14"/>
    <p:sldId id="290" r:id="rId15"/>
    <p:sldId id="291" r:id="rId16"/>
    <p:sldId id="297" r:id="rId17"/>
    <p:sldId id="302" r:id="rId18"/>
    <p:sldId id="304" r:id="rId19"/>
    <p:sldId id="306" r:id="rId20"/>
    <p:sldId id="310" r:id="rId21"/>
    <p:sldId id="279" r:id="rId22"/>
    <p:sldId id="308" r:id="rId23"/>
    <p:sldId id="285" r:id="rId24"/>
    <p:sldId id="282" r:id="rId25"/>
    <p:sldId id="286" r:id="rId26"/>
  </p:sldIdLst>
  <p:sldSz cx="12192000" cy="6858000"/>
  <p:notesSz cx="6858000" cy="9144000"/>
  <p:embeddedFontLst>
    <p:embeddedFont>
      <p:font typeface="맑은 고딕" pitchFamily="50" charset="-127"/>
      <p:regular r:id="rId28"/>
      <p:bold r:id="rId29"/>
    </p:embeddedFont>
    <p:embeddedFont>
      <p:font typeface="Calibri" pitchFamily="34" charset="0"/>
      <p:regular r:id="rId30"/>
      <p:bold r:id="rId31"/>
      <p:italic r:id="rId32"/>
      <p:boldItalic r:id="rId33"/>
    </p:embeddedFont>
    <p:embeddedFont>
      <p:font typeface="Calibri Light" pitchFamily="34" charset="0"/>
      <p:regular r:id="rId34"/>
      <p:italic r:id="rId35"/>
    </p:embeddedFont>
    <p:embeddedFont>
      <p:font typeface="Helvetica" pitchFamily="34" charset="0"/>
      <p:regular r:id="rId36"/>
      <p:bold r:id="rId37"/>
      <p:italic r:id="rId38"/>
      <p:boldItalic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F2F3C"/>
    <a:srgbClr val="548235"/>
    <a:srgbClr val="E882E1"/>
    <a:srgbClr val="2F5597"/>
    <a:srgbClr val="8FAADC"/>
    <a:srgbClr val="A2C0B4"/>
    <a:srgbClr val="486C8A"/>
    <a:srgbClr val="954BF7"/>
    <a:srgbClr val="1835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22" autoAdjust="0"/>
    <p:restoredTop sz="96182" autoAdjust="0"/>
  </p:normalViewPr>
  <p:slideViewPr>
    <p:cSldViewPr snapToGrid="0">
      <p:cViewPr>
        <p:scale>
          <a:sx n="62" d="100"/>
          <a:sy n="62" d="100"/>
        </p:scale>
        <p:origin x="-1560" y="-6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9D55AB-F738-4970-97C1-E9E73F848D9C}" type="doc">
      <dgm:prSet loTypeId="urn:microsoft.com/office/officeart/2005/8/layout/hChevron3" loCatId="process" qsTypeId="urn:microsoft.com/office/officeart/2005/8/quickstyle/simple1" qsCatId="simple" csTypeId="urn:microsoft.com/office/officeart/2005/8/colors/accent1_5" csCatId="accent1" phldr="1"/>
      <dgm:spPr/>
    </dgm:pt>
    <dgm:pt modelId="{33B41FE5-AE20-4867-85E3-D71284E365C4}" type="pres">
      <dgm:prSet presAssocID="{1A9D55AB-F738-4970-97C1-E9E73F848D9C}" presName="Name0" presStyleCnt="0">
        <dgm:presLayoutVars>
          <dgm:dir/>
          <dgm:resizeHandles val="exact"/>
        </dgm:presLayoutVars>
      </dgm:prSet>
      <dgm:spPr/>
    </dgm:pt>
  </dgm:ptLst>
  <dgm:cxnLst>
    <dgm:cxn modelId="{353582BE-E53D-461F-8F31-67B54E1C274F}" type="presOf" srcId="{1A9D55AB-F738-4970-97C1-E9E73F848D9C}" destId="{33B41FE5-AE20-4867-85E3-D71284E365C4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AB0BDA-10E2-4F96-B9D9-ACAC3149CCB2}" type="datetimeFigureOut">
              <a:rPr lang="ko-KR" altLang="en-US" smtClean="0"/>
              <a:t>2018-10-23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9A6D2D-747D-4708-9D01-033EF0EA15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675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A6D2D-747D-4708-9D01-033EF0EA151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1966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A6D2D-747D-4708-9D01-033EF0EA151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381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A6D2D-747D-4708-9D01-033EF0EA151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056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A6D2D-747D-4708-9D01-033EF0EA151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312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스프링 </a:t>
            </a:r>
            <a:r>
              <a:rPr lang="en-US" altLang="ko-KR" dirty="0" smtClean="0"/>
              <a:t>4.0</a:t>
            </a:r>
          </a:p>
          <a:p>
            <a:r>
              <a:rPr lang="ko-KR" altLang="en-US" dirty="0" err="1" smtClean="0"/>
              <a:t>오라클</a:t>
            </a:r>
            <a:r>
              <a:rPr lang="ko-KR" altLang="en-US" dirty="0" smtClean="0"/>
              <a:t> </a:t>
            </a:r>
            <a:r>
              <a:rPr lang="en-US" altLang="ko-KR" dirty="0" smtClean="0"/>
              <a:t>11g</a:t>
            </a:r>
          </a:p>
          <a:p>
            <a:r>
              <a:rPr lang="ko-KR" altLang="en-US" dirty="0" smtClean="0"/>
              <a:t>자바 </a:t>
            </a:r>
            <a:r>
              <a:rPr lang="en-US" altLang="ko-KR" dirty="0" smtClean="0"/>
              <a:t>8</a:t>
            </a:r>
          </a:p>
          <a:p>
            <a:r>
              <a:rPr lang="en-US" altLang="ko-KR" dirty="0" smtClean="0"/>
              <a:t>Html</a:t>
            </a:r>
            <a:r>
              <a:rPr lang="en-US" altLang="ko-KR" baseline="0" dirty="0" smtClean="0"/>
              <a:t> 5.0</a:t>
            </a:r>
          </a:p>
          <a:p>
            <a:r>
              <a:rPr lang="en-US" altLang="ko-KR" baseline="0" dirty="0" smtClean="0"/>
              <a:t>CSS 3</a:t>
            </a:r>
          </a:p>
          <a:p>
            <a:r>
              <a:rPr lang="en-US" altLang="ko-KR" baseline="0" dirty="0" err="1" smtClean="0"/>
              <a:t>Jquery</a:t>
            </a:r>
            <a:r>
              <a:rPr lang="en-US" altLang="ko-KR" baseline="0" dirty="0" smtClean="0"/>
              <a:t> 1.11.0</a:t>
            </a:r>
          </a:p>
          <a:p>
            <a:r>
              <a:rPr lang="ko-KR" altLang="en-US" baseline="0" dirty="0" err="1" smtClean="0"/>
              <a:t>깃허브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– </a:t>
            </a:r>
            <a:r>
              <a:rPr lang="ko-KR" altLang="en-US" baseline="0" dirty="0" smtClean="0"/>
              <a:t>버전관리 </a:t>
            </a:r>
            <a:r>
              <a:rPr lang="en-US" altLang="ko-KR" baseline="0" dirty="0" smtClean="0"/>
              <a:t>or </a:t>
            </a:r>
            <a:r>
              <a:rPr lang="ko-KR" altLang="en-US" baseline="0" dirty="0" smtClean="0"/>
              <a:t>형상관리</a:t>
            </a:r>
            <a:endParaRPr lang="en-US" altLang="ko-KR" baseline="0" dirty="0" smtClean="0"/>
          </a:p>
          <a:p>
            <a:r>
              <a:rPr lang="ko-KR" altLang="en-US" baseline="0" dirty="0" smtClean="0"/>
              <a:t>아파치 </a:t>
            </a:r>
            <a:r>
              <a:rPr lang="ko-KR" altLang="en-US" baseline="0" dirty="0" err="1" smtClean="0"/>
              <a:t>톰캣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9.0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A6D2D-747D-4708-9D01-033EF0EA151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350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A6D2D-747D-4708-9D01-033EF0EA151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429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A6D2D-747D-4708-9D01-033EF0EA151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655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A6D2D-747D-4708-9D01-033EF0EA151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709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A6D2D-747D-4708-9D01-033EF0EA151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539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A6D2D-747D-4708-9D01-033EF0EA151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472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A6D2D-747D-4708-9D01-033EF0EA151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584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FE3F0-FC35-4C98-950D-056561FC6315}" type="datetimeFigureOut">
              <a:rPr lang="ko-KR" altLang="en-US" smtClean="0"/>
              <a:t>2018-10-23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DCBA6-2597-45ED-8204-72081C254B2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754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FE3F0-FC35-4C98-950D-056561FC6315}" type="datetimeFigureOut">
              <a:rPr lang="ko-KR" altLang="en-US" smtClean="0"/>
              <a:t>2018-10-23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DCBA6-2597-45ED-8204-72081C254B2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4449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FE3F0-FC35-4C98-950D-056561FC6315}" type="datetimeFigureOut">
              <a:rPr lang="ko-KR" altLang="en-US" smtClean="0"/>
              <a:t>2018-10-23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DCBA6-2597-45ED-8204-72081C254B2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0858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FE3F0-FC35-4C98-950D-056561FC6315}" type="datetimeFigureOut">
              <a:rPr lang="ko-KR" altLang="en-US" smtClean="0"/>
              <a:t>2018-10-23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DCBA6-2597-45ED-8204-72081C254B2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1005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FE3F0-FC35-4C98-950D-056561FC6315}" type="datetimeFigureOut">
              <a:rPr lang="ko-KR" altLang="en-US" smtClean="0"/>
              <a:t>2018-10-23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DCBA6-2597-45ED-8204-72081C254B2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4233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FE3F0-FC35-4C98-950D-056561FC6315}" type="datetimeFigureOut">
              <a:rPr lang="ko-KR" altLang="en-US" smtClean="0"/>
              <a:t>2018-10-23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DCBA6-2597-45ED-8204-72081C254B2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0670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FE3F0-FC35-4C98-950D-056561FC6315}" type="datetimeFigureOut">
              <a:rPr lang="ko-KR" altLang="en-US" smtClean="0"/>
              <a:t>2018-10-23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DCBA6-2597-45ED-8204-72081C254B2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2887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FE3F0-FC35-4C98-950D-056561FC6315}" type="datetimeFigureOut">
              <a:rPr lang="ko-KR" altLang="en-US" smtClean="0"/>
              <a:t>2018-10-23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DCBA6-2597-45ED-8204-72081C254B2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5777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FE3F0-FC35-4C98-950D-056561FC6315}" type="datetimeFigureOut">
              <a:rPr lang="ko-KR" altLang="en-US" smtClean="0"/>
              <a:t>2018-10-23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DCBA6-2597-45ED-8204-72081C254B2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0817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FE3F0-FC35-4C98-950D-056561FC6315}" type="datetimeFigureOut">
              <a:rPr lang="ko-KR" altLang="en-US" smtClean="0"/>
              <a:t>2018-10-23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DCBA6-2597-45ED-8204-72081C254B2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2222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FE3F0-FC35-4C98-950D-056561FC6315}" type="datetimeFigureOut">
              <a:rPr lang="ko-KR" altLang="en-US" smtClean="0"/>
              <a:t>2018-10-23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DCBA6-2597-45ED-8204-72081C254B2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89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FE3F0-FC35-4C98-950D-056561FC6315}" type="datetimeFigureOut">
              <a:rPr lang="ko-KR" altLang="en-US" smtClean="0"/>
              <a:t>2018-10-23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DCBA6-2597-45ED-8204-72081C254B2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85608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3.jpeg"/><Relationship Id="rId7" Type="http://schemas.openxmlformats.org/officeDocument/2006/relationships/image" Target="../media/image23.gif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jp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.jpe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2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000" cy="684701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12204000" cy="6847017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255520" y="3677513"/>
            <a:ext cx="7680960" cy="3048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95632" y="2743200"/>
            <a:ext cx="62007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프리랜서 관리 시스템</a:t>
            </a:r>
            <a:endParaRPr lang="ko-KR" altLang="en-US" sz="5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78142" y="3810832"/>
            <a:ext cx="6906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Coding Fighter</a:t>
            </a:r>
            <a:r>
              <a:rPr lang="en-US" altLang="ko-KR" sz="2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sz="2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강태욱 김대성 신지연 정연두 차종환</a:t>
            </a:r>
            <a:endParaRPr lang="ko-KR" altLang="en-US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58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98"/>
          <a:stretch/>
        </p:blipFill>
        <p:spPr>
          <a:xfrm>
            <a:off x="0" y="0"/>
            <a:ext cx="1827014" cy="1125415"/>
          </a:xfrm>
          <a:prstGeom prst="snip1Rect">
            <a:avLst>
              <a:gd name="adj" fmla="val 0"/>
            </a:avLst>
          </a:prstGeom>
        </p:spPr>
      </p:pic>
      <p:sp>
        <p:nvSpPr>
          <p:cNvPr id="4" name="직사각형 3"/>
          <p:cNvSpPr/>
          <p:nvPr/>
        </p:nvSpPr>
        <p:spPr>
          <a:xfrm>
            <a:off x="1827014" y="0"/>
            <a:ext cx="10364986" cy="1125415"/>
          </a:xfrm>
          <a:prstGeom prst="rect">
            <a:avLst/>
          </a:prstGeom>
          <a:solidFill>
            <a:srgbClr val="1F2F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0" y="914399"/>
            <a:ext cx="12192000" cy="21101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95980" y="-112296"/>
            <a:ext cx="9511338" cy="1325563"/>
          </a:xfrm>
        </p:spPr>
        <p:txBody>
          <a:bodyPr>
            <a:normAutofit/>
          </a:bodyPr>
          <a:lstStyle/>
          <a:p>
            <a:pPr marL="857250" indent="-857250">
              <a:buFont typeface="+mj-lt"/>
              <a:buAutoNum type="romanUcPeriod" startAt="3"/>
            </a:pPr>
            <a:r>
              <a:rPr lang="ko-KR" altLang="en-US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속성 정리 및 데이터 입력</a:t>
            </a:r>
            <a:endParaRPr lang="ko-KR" altLang="en-US" sz="3200" dirty="0"/>
          </a:p>
        </p:txBody>
      </p:sp>
      <p:grpSp>
        <p:nvGrpSpPr>
          <p:cNvPr id="5" name="그룹 4"/>
          <p:cNvGrpSpPr/>
          <p:nvPr/>
        </p:nvGrpSpPr>
        <p:grpSpPr>
          <a:xfrm>
            <a:off x="1763514" y="1595064"/>
            <a:ext cx="8456252" cy="4964741"/>
            <a:chOff x="1043985" y="1744965"/>
            <a:chExt cx="8456252" cy="4964741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565" y="1782493"/>
              <a:ext cx="4082922" cy="2343818"/>
            </a:xfrm>
            <a:prstGeom prst="rect">
              <a:avLst/>
            </a:prstGeom>
            <a:ln w="25400">
              <a:solidFill>
                <a:schemeClr val="bg2"/>
              </a:solidFill>
            </a:ln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7315" y="1744965"/>
              <a:ext cx="4082922" cy="2362738"/>
            </a:xfrm>
            <a:prstGeom prst="rect">
              <a:avLst/>
            </a:prstGeom>
            <a:ln w="25400">
              <a:solidFill>
                <a:schemeClr val="bg2"/>
              </a:solidFill>
            </a:ln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945"/>
            <a:stretch/>
          </p:blipFill>
          <p:spPr>
            <a:xfrm>
              <a:off x="1043985" y="4365887"/>
              <a:ext cx="4108081" cy="2343819"/>
            </a:xfrm>
            <a:prstGeom prst="rect">
              <a:avLst/>
            </a:prstGeom>
            <a:ln w="25400">
              <a:solidFill>
                <a:schemeClr val="bg2"/>
              </a:solidFill>
            </a:ln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454"/>
            <a:stretch/>
          </p:blipFill>
          <p:spPr>
            <a:xfrm>
              <a:off x="5402325" y="4365887"/>
              <a:ext cx="4082922" cy="2343819"/>
            </a:xfrm>
            <a:prstGeom prst="rect">
              <a:avLst/>
            </a:prstGeom>
            <a:ln w="25400">
              <a:solidFill>
                <a:schemeClr val="bg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769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98"/>
          <a:stretch/>
        </p:blipFill>
        <p:spPr>
          <a:xfrm>
            <a:off x="0" y="0"/>
            <a:ext cx="1827014" cy="1125415"/>
          </a:xfrm>
          <a:prstGeom prst="snip1Rect">
            <a:avLst>
              <a:gd name="adj" fmla="val 0"/>
            </a:avLst>
          </a:prstGeom>
        </p:spPr>
      </p:pic>
      <p:sp>
        <p:nvSpPr>
          <p:cNvPr id="4" name="직사각형 3"/>
          <p:cNvSpPr/>
          <p:nvPr/>
        </p:nvSpPr>
        <p:spPr>
          <a:xfrm>
            <a:off x="1827014" y="0"/>
            <a:ext cx="10364986" cy="1125415"/>
          </a:xfrm>
          <a:prstGeom prst="rect">
            <a:avLst/>
          </a:prstGeom>
          <a:solidFill>
            <a:srgbClr val="1F2F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0" y="914399"/>
            <a:ext cx="12192000" cy="21101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 descr="C:\Users\hrd202-06\Desktop\erd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245" y="1213267"/>
            <a:ext cx="8633509" cy="553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제목 1"/>
          <p:cNvSpPr txBox="1">
            <a:spLocks/>
          </p:cNvSpPr>
          <p:nvPr/>
        </p:nvSpPr>
        <p:spPr>
          <a:xfrm>
            <a:off x="2195980" y="-112296"/>
            <a:ext cx="95113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>
              <a:buFont typeface="+mj-lt"/>
              <a:buAutoNum type="romanUcPeriod" startAt="3"/>
            </a:pPr>
            <a:r>
              <a:rPr lang="en-US" altLang="ko-KR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DATABASE ERD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0379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98"/>
          <a:stretch/>
        </p:blipFill>
        <p:spPr>
          <a:xfrm>
            <a:off x="0" y="0"/>
            <a:ext cx="1827014" cy="1125415"/>
          </a:xfrm>
          <a:prstGeom prst="snip1Rect">
            <a:avLst>
              <a:gd name="adj" fmla="val 0"/>
            </a:avLst>
          </a:prstGeom>
        </p:spPr>
      </p:pic>
      <p:sp>
        <p:nvSpPr>
          <p:cNvPr id="4" name="직사각형 3"/>
          <p:cNvSpPr/>
          <p:nvPr/>
        </p:nvSpPr>
        <p:spPr>
          <a:xfrm>
            <a:off x="1827014" y="0"/>
            <a:ext cx="10364986" cy="1125415"/>
          </a:xfrm>
          <a:prstGeom prst="rect">
            <a:avLst/>
          </a:prstGeom>
          <a:solidFill>
            <a:srgbClr val="1F2F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0" y="914399"/>
            <a:ext cx="12192000" cy="21101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95980" y="-112296"/>
            <a:ext cx="7648135" cy="1325563"/>
          </a:xfrm>
        </p:spPr>
        <p:txBody>
          <a:bodyPr>
            <a:normAutofit/>
          </a:bodyPr>
          <a:lstStyle/>
          <a:p>
            <a:pPr marL="857250" indent="-857250">
              <a:buFont typeface="+mj-lt"/>
              <a:buAutoNum type="romanUcPeriod" startAt="3"/>
            </a:pPr>
            <a:r>
              <a:rPr lang="en-US" altLang="ko-KR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Layout </a:t>
            </a:r>
            <a:r>
              <a:rPr lang="ko-KR" altLang="en-US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설계 </a:t>
            </a:r>
            <a:r>
              <a:rPr lang="en-US" altLang="ko-KR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  <a:r>
              <a:rPr lang="en-US" altLang="ko-KR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</a:t>
            </a:r>
            <a:r>
              <a:rPr lang="en-US" altLang="ko-KR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3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29949" t="999" r="29986" b="54417"/>
          <a:stretch/>
        </p:blipFill>
        <p:spPr>
          <a:xfrm>
            <a:off x="4641447" y="2323475"/>
            <a:ext cx="3801979" cy="305763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253069" y="4537277"/>
            <a:ext cx="578734" cy="173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9227023" y="1237711"/>
            <a:ext cx="2370881" cy="5486400"/>
            <a:chOff x="6553200" y="1284790"/>
            <a:chExt cx="2370881" cy="5486400"/>
          </a:xfrm>
        </p:grpSpPr>
        <p:sp>
          <p:nvSpPr>
            <p:cNvPr id="21" name="직사각형 20"/>
            <p:cNvSpPr/>
            <p:nvPr/>
          </p:nvSpPr>
          <p:spPr>
            <a:xfrm>
              <a:off x="6553200" y="1284790"/>
              <a:ext cx="2370881" cy="54864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78346" y="1400325"/>
              <a:ext cx="2120588" cy="525689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cxnSp>
        <p:nvCxnSpPr>
          <p:cNvPr id="13" name="직선 연결선 12"/>
          <p:cNvCxnSpPr>
            <a:stCxn id="9" idx="3"/>
            <a:endCxn id="21" idx="1"/>
          </p:cNvCxnSpPr>
          <p:nvPr/>
        </p:nvCxnSpPr>
        <p:spPr>
          <a:xfrm flipV="1">
            <a:off x="6831803" y="3980911"/>
            <a:ext cx="2395220" cy="6428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505" y="1813031"/>
            <a:ext cx="3790950" cy="4010025"/>
          </a:xfrm>
          <a:prstGeom prst="rect">
            <a:avLst/>
          </a:prstGeom>
          <a:ln>
            <a:solidFill>
              <a:srgbClr val="1F2F3C"/>
            </a:solidFill>
          </a:ln>
        </p:spPr>
      </p:pic>
      <p:sp>
        <p:nvSpPr>
          <p:cNvPr id="33" name="직사각형 32"/>
          <p:cNvSpPr/>
          <p:nvPr/>
        </p:nvSpPr>
        <p:spPr>
          <a:xfrm>
            <a:off x="5901129" y="4710336"/>
            <a:ext cx="1298324" cy="1510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75357" y="1689904"/>
            <a:ext cx="4098440" cy="4271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5" name="직선 연결선 34"/>
          <p:cNvCxnSpPr>
            <a:stCxn id="34" idx="3"/>
            <a:endCxn id="33" idx="1"/>
          </p:cNvCxnSpPr>
          <p:nvPr/>
        </p:nvCxnSpPr>
        <p:spPr>
          <a:xfrm>
            <a:off x="4273797" y="3825433"/>
            <a:ext cx="1627332" cy="9604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85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98"/>
          <a:stretch/>
        </p:blipFill>
        <p:spPr>
          <a:xfrm>
            <a:off x="0" y="0"/>
            <a:ext cx="1827014" cy="1125415"/>
          </a:xfrm>
          <a:prstGeom prst="snip1Rect">
            <a:avLst>
              <a:gd name="adj" fmla="val 0"/>
            </a:avLst>
          </a:prstGeom>
        </p:spPr>
      </p:pic>
      <p:sp>
        <p:nvSpPr>
          <p:cNvPr id="4" name="직사각형 3"/>
          <p:cNvSpPr/>
          <p:nvPr/>
        </p:nvSpPr>
        <p:spPr>
          <a:xfrm>
            <a:off x="1827014" y="0"/>
            <a:ext cx="10364986" cy="1125415"/>
          </a:xfrm>
          <a:prstGeom prst="rect">
            <a:avLst/>
          </a:prstGeom>
          <a:solidFill>
            <a:srgbClr val="1F2F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0" y="914399"/>
            <a:ext cx="12192000" cy="21101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95980" y="-112296"/>
            <a:ext cx="9221663" cy="1325563"/>
          </a:xfrm>
        </p:spPr>
        <p:txBody>
          <a:bodyPr>
            <a:normAutofit/>
          </a:bodyPr>
          <a:lstStyle/>
          <a:p>
            <a:pPr marL="857250" indent="-857250">
              <a:buFont typeface="+mj-lt"/>
              <a:buAutoNum type="romanUcPeriod" startAt="3"/>
            </a:pPr>
            <a:r>
              <a:rPr lang="en-US" altLang="ko-KR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Layout </a:t>
            </a:r>
            <a:r>
              <a:rPr lang="ko-KR" altLang="en-US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설계</a:t>
            </a:r>
            <a:r>
              <a:rPr lang="en-US" altLang="ko-KR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 메뉴</a:t>
            </a:r>
            <a:r>
              <a:rPr lang="en-US" altLang="ko-KR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 </a:t>
            </a:r>
            <a:r>
              <a:rPr lang="ko-KR" altLang="en-US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신청</a:t>
            </a:r>
            <a:r>
              <a:rPr lang="en-US" altLang="ko-KR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07" y="1519538"/>
            <a:ext cx="9306097" cy="4601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219604" y="3201978"/>
            <a:ext cx="167545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승인 여부 변경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9734430" y="3315444"/>
            <a:ext cx="286587" cy="231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839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98"/>
          <a:stretch/>
        </p:blipFill>
        <p:spPr>
          <a:xfrm>
            <a:off x="0" y="0"/>
            <a:ext cx="1827014" cy="1125415"/>
          </a:xfrm>
          <a:prstGeom prst="snip1Rect">
            <a:avLst>
              <a:gd name="adj" fmla="val 0"/>
            </a:avLst>
          </a:prstGeom>
        </p:spPr>
      </p:pic>
      <p:sp>
        <p:nvSpPr>
          <p:cNvPr id="4" name="직사각형 3"/>
          <p:cNvSpPr/>
          <p:nvPr/>
        </p:nvSpPr>
        <p:spPr>
          <a:xfrm>
            <a:off x="1827014" y="0"/>
            <a:ext cx="10364986" cy="1125415"/>
          </a:xfrm>
          <a:prstGeom prst="rect">
            <a:avLst/>
          </a:prstGeom>
          <a:solidFill>
            <a:srgbClr val="1F2F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0" y="914399"/>
            <a:ext cx="12192000" cy="21101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195980" y="-112296"/>
            <a:ext cx="78975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>
              <a:buFont typeface="+mj-lt"/>
              <a:buAutoNum type="romanUcPeriod" startAt="3"/>
            </a:pPr>
            <a:r>
              <a:rPr lang="en-US" altLang="ko-KR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Layout </a:t>
            </a:r>
            <a:r>
              <a:rPr lang="ko-KR" altLang="en-US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설계</a:t>
            </a:r>
            <a:r>
              <a:rPr lang="en-US" altLang="ko-KR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 메뉴</a:t>
            </a:r>
            <a:r>
              <a:rPr lang="en-US" altLang="ko-KR" sz="3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en-US" altLang="ko-KR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프리랜서</a:t>
            </a:r>
            <a:r>
              <a:rPr lang="en-US" altLang="ko-KR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3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455" y="1290838"/>
            <a:ext cx="7782492" cy="560905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8241173" y="2558001"/>
            <a:ext cx="1621225" cy="3125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61830" y="2948093"/>
            <a:ext cx="6100568" cy="44328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761830" y="3838997"/>
            <a:ext cx="6100568" cy="44328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93569" y="2501190"/>
            <a:ext cx="1576072" cy="36933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SEARCH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93569" y="2985071"/>
            <a:ext cx="1827744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정렬 기능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093569" y="3772201"/>
            <a:ext cx="1483098" cy="646331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ROW CLICK</a:t>
            </a: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상세페이지로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513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98"/>
          <a:stretch/>
        </p:blipFill>
        <p:spPr>
          <a:xfrm>
            <a:off x="0" y="0"/>
            <a:ext cx="1827014" cy="1125415"/>
          </a:xfrm>
          <a:prstGeom prst="snip1Rect">
            <a:avLst>
              <a:gd name="adj" fmla="val 0"/>
            </a:avLst>
          </a:prstGeom>
        </p:spPr>
      </p:pic>
      <p:sp>
        <p:nvSpPr>
          <p:cNvPr id="4" name="직사각형 3"/>
          <p:cNvSpPr/>
          <p:nvPr/>
        </p:nvSpPr>
        <p:spPr>
          <a:xfrm>
            <a:off x="1827014" y="0"/>
            <a:ext cx="10364986" cy="1125415"/>
          </a:xfrm>
          <a:prstGeom prst="rect">
            <a:avLst/>
          </a:prstGeom>
          <a:solidFill>
            <a:srgbClr val="1F2F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0" y="914399"/>
            <a:ext cx="12192000" cy="21101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2195980" y="-112296"/>
            <a:ext cx="78975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>
              <a:buFont typeface="+mj-lt"/>
              <a:buAutoNum type="romanUcPeriod" startAt="3"/>
            </a:pPr>
            <a:r>
              <a:rPr lang="en-US" altLang="ko-KR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Layout </a:t>
            </a:r>
            <a:r>
              <a:rPr lang="ko-KR" altLang="en-US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설계</a:t>
            </a:r>
            <a:r>
              <a:rPr lang="en-US" altLang="ko-KR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 메뉴</a:t>
            </a:r>
            <a:r>
              <a:rPr lang="en-US" altLang="ko-KR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 </a:t>
            </a:r>
            <a:r>
              <a:rPr lang="ko-KR" altLang="en-US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프리랜서</a:t>
            </a:r>
            <a:r>
              <a:rPr lang="en-US" altLang="ko-KR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3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3" y="2328571"/>
            <a:ext cx="4005878" cy="289313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071" y="2328570"/>
            <a:ext cx="4022319" cy="289313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0390" y="2328570"/>
            <a:ext cx="4007835" cy="289313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4479895" y="1474943"/>
            <a:ext cx="3329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프리랜서 상세페이지</a:t>
            </a:r>
            <a:endParaRPr lang="ko-KR" altLang="en-US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94684" y="5426242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기본 정보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64326" y="5426242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기술 정보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523859" y="5426242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경력 정보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58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827014" y="0"/>
            <a:ext cx="10364986" cy="1125415"/>
          </a:xfrm>
          <a:prstGeom prst="rect">
            <a:avLst/>
          </a:prstGeom>
          <a:solidFill>
            <a:srgbClr val="1F2F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98"/>
          <a:stretch/>
        </p:blipFill>
        <p:spPr>
          <a:xfrm>
            <a:off x="0" y="0"/>
            <a:ext cx="1827014" cy="1125415"/>
          </a:xfrm>
          <a:prstGeom prst="snip1Rect">
            <a:avLst>
              <a:gd name="adj" fmla="val 0"/>
            </a:avLst>
          </a:prstGeom>
        </p:spPr>
      </p:pic>
      <p:sp>
        <p:nvSpPr>
          <p:cNvPr id="6" name="직사각형 5"/>
          <p:cNvSpPr/>
          <p:nvPr/>
        </p:nvSpPr>
        <p:spPr>
          <a:xfrm>
            <a:off x="0" y="914399"/>
            <a:ext cx="12192000" cy="21101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2195980" y="-112296"/>
            <a:ext cx="78975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>
              <a:buFont typeface="+mj-lt"/>
              <a:buAutoNum type="romanUcPeriod" startAt="3"/>
            </a:pPr>
            <a:r>
              <a:rPr lang="en-US" altLang="ko-KR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Layout </a:t>
            </a:r>
            <a:r>
              <a:rPr lang="ko-KR" altLang="en-US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설계</a:t>
            </a:r>
            <a:r>
              <a:rPr lang="en-US" altLang="ko-KR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 메뉴</a:t>
            </a:r>
            <a:r>
              <a:rPr lang="en-US" altLang="ko-KR" sz="3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en-US" altLang="ko-KR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프리랜서</a:t>
            </a:r>
            <a:r>
              <a:rPr lang="en-US" altLang="ko-KR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3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71" y="2041488"/>
            <a:ext cx="5709128" cy="411672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39813"/>
            <a:ext cx="5720502" cy="41184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5543357" y="3163546"/>
            <a:ext cx="316022" cy="217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3" name="직선 연결선 12"/>
          <p:cNvCxnSpPr>
            <a:stCxn id="12" idx="3"/>
            <a:endCxn id="14" idx="1"/>
          </p:cNvCxnSpPr>
          <p:nvPr/>
        </p:nvCxnSpPr>
        <p:spPr>
          <a:xfrm>
            <a:off x="5859379" y="3272210"/>
            <a:ext cx="1913021" cy="58992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7772400" y="2695074"/>
            <a:ext cx="3789947" cy="23341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15552" y="1356904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통화 내역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70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98"/>
          <a:stretch/>
        </p:blipFill>
        <p:spPr>
          <a:xfrm>
            <a:off x="0" y="0"/>
            <a:ext cx="1827014" cy="1125415"/>
          </a:xfrm>
          <a:prstGeom prst="snip1Rect">
            <a:avLst>
              <a:gd name="adj" fmla="val 0"/>
            </a:avLst>
          </a:prstGeom>
        </p:spPr>
      </p:pic>
      <p:sp>
        <p:nvSpPr>
          <p:cNvPr id="4" name="직사각형 3"/>
          <p:cNvSpPr/>
          <p:nvPr/>
        </p:nvSpPr>
        <p:spPr>
          <a:xfrm>
            <a:off x="1827014" y="0"/>
            <a:ext cx="10364986" cy="1125415"/>
          </a:xfrm>
          <a:prstGeom prst="rect">
            <a:avLst/>
          </a:prstGeom>
          <a:solidFill>
            <a:srgbClr val="1F2F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0" y="914399"/>
            <a:ext cx="12192000" cy="21101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95980" y="-112296"/>
            <a:ext cx="7874143" cy="1325563"/>
          </a:xfrm>
        </p:spPr>
        <p:txBody>
          <a:bodyPr>
            <a:normAutofit/>
          </a:bodyPr>
          <a:lstStyle/>
          <a:p>
            <a:pPr marL="857250" indent="-857250">
              <a:buFont typeface="+mj-lt"/>
              <a:buAutoNum type="romanUcPeriod" startAt="3"/>
            </a:pPr>
            <a:r>
              <a:rPr lang="en-US" altLang="ko-KR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Layout </a:t>
            </a:r>
            <a:r>
              <a:rPr lang="ko-KR" altLang="en-US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설계</a:t>
            </a:r>
            <a:r>
              <a:rPr lang="en-US" altLang="ko-KR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 메뉴</a:t>
            </a:r>
            <a:r>
              <a:rPr lang="en-US" altLang="ko-KR" sz="3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en-US" altLang="ko-KR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</a:t>
            </a:r>
            <a:r>
              <a:rPr lang="en-US" altLang="ko-KR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3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246" y="1325563"/>
            <a:ext cx="5396118" cy="385437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4016" y="1275884"/>
            <a:ext cx="2514399" cy="538222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945" y="1275884"/>
            <a:ext cx="2466649" cy="538222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7564" y="4095603"/>
            <a:ext cx="3413060" cy="267825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8313403" y="2199533"/>
            <a:ext cx="286587" cy="231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417190" y="2704162"/>
            <a:ext cx="3916575" cy="3284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420503" y="2704162"/>
            <a:ext cx="238711" cy="3284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028180" y="1172925"/>
            <a:ext cx="2720123" cy="56009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89777" y="1176383"/>
            <a:ext cx="2650653" cy="55974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87676" y="3998285"/>
            <a:ext cx="3627120" cy="28597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0" name="직선 연결선 19"/>
          <p:cNvCxnSpPr>
            <a:stCxn id="13" idx="3"/>
          </p:cNvCxnSpPr>
          <p:nvPr/>
        </p:nvCxnSpPr>
        <p:spPr>
          <a:xfrm flipV="1">
            <a:off x="8599990" y="2314937"/>
            <a:ext cx="414138" cy="1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8097837" y="3032739"/>
            <a:ext cx="403005" cy="9607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2940430" y="2052214"/>
            <a:ext cx="1476760" cy="8161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079928" y="3111329"/>
            <a:ext cx="119776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수정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038747" y="1781542"/>
            <a:ext cx="190629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새 프로젝트 등록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376520" y="3689446"/>
            <a:ext cx="16225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mtClean="0"/>
              <a:t>상세내용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640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98"/>
          <a:stretch/>
        </p:blipFill>
        <p:spPr>
          <a:xfrm>
            <a:off x="0" y="0"/>
            <a:ext cx="1827014" cy="1125415"/>
          </a:xfrm>
          <a:prstGeom prst="snip1Rect">
            <a:avLst>
              <a:gd name="adj" fmla="val 0"/>
            </a:avLst>
          </a:prstGeom>
        </p:spPr>
      </p:pic>
      <p:sp>
        <p:nvSpPr>
          <p:cNvPr id="4" name="직사각형 3"/>
          <p:cNvSpPr/>
          <p:nvPr/>
        </p:nvSpPr>
        <p:spPr>
          <a:xfrm>
            <a:off x="1827014" y="0"/>
            <a:ext cx="10364986" cy="1125415"/>
          </a:xfrm>
          <a:prstGeom prst="rect">
            <a:avLst/>
          </a:prstGeom>
          <a:solidFill>
            <a:srgbClr val="1F2F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0" y="914399"/>
            <a:ext cx="12192000" cy="21101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95980" y="-112296"/>
            <a:ext cx="7648135" cy="1325563"/>
          </a:xfrm>
        </p:spPr>
        <p:txBody>
          <a:bodyPr>
            <a:normAutofit/>
          </a:bodyPr>
          <a:lstStyle/>
          <a:p>
            <a:pPr marL="857250" indent="-857250">
              <a:buFont typeface="+mj-lt"/>
              <a:buAutoNum type="romanUcPeriod" startAt="3"/>
            </a:pPr>
            <a:r>
              <a:rPr lang="en-US" altLang="ko-KR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Layout </a:t>
            </a:r>
            <a:r>
              <a:rPr lang="ko-KR" altLang="en-US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설계</a:t>
            </a:r>
            <a:r>
              <a:rPr lang="en-US" altLang="ko-KR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 메뉴</a:t>
            </a:r>
            <a:r>
              <a:rPr lang="en-US" altLang="ko-KR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3 </a:t>
            </a:r>
            <a:r>
              <a:rPr lang="ko-KR" altLang="en-US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담당자</a:t>
            </a:r>
            <a:r>
              <a:rPr lang="en-US" altLang="ko-KR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3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284" y="1771257"/>
            <a:ext cx="5548034" cy="399984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538" y="1325563"/>
            <a:ext cx="2628743" cy="531356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5621" y="1325564"/>
            <a:ext cx="2951736" cy="531356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4240329" y="3077092"/>
            <a:ext cx="4051132" cy="3248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1711" y="1237711"/>
            <a:ext cx="2788719" cy="55361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4" name="직선 연결선 13"/>
          <p:cNvCxnSpPr>
            <a:stCxn id="13" idx="3"/>
            <a:endCxn id="12" idx="1"/>
          </p:cNvCxnSpPr>
          <p:nvPr/>
        </p:nvCxnSpPr>
        <p:spPr>
          <a:xfrm flipV="1">
            <a:off x="2940430" y="3239496"/>
            <a:ext cx="1299899" cy="7662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8279708" y="2544480"/>
            <a:ext cx="391610" cy="3081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886039" y="1237711"/>
            <a:ext cx="3174781" cy="55361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1" name="직선 연결선 20"/>
          <p:cNvCxnSpPr>
            <a:stCxn id="19" idx="3"/>
          </p:cNvCxnSpPr>
          <p:nvPr/>
        </p:nvCxnSpPr>
        <p:spPr>
          <a:xfrm>
            <a:off x="8671318" y="2698579"/>
            <a:ext cx="214721" cy="36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038135" y="4054594"/>
            <a:ext cx="119776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수정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103219" y="1993673"/>
            <a:ext cx="167545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새 담당자 등록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362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98"/>
          <a:stretch/>
        </p:blipFill>
        <p:spPr>
          <a:xfrm>
            <a:off x="0" y="0"/>
            <a:ext cx="1827014" cy="1125415"/>
          </a:xfrm>
          <a:prstGeom prst="snip1Rect">
            <a:avLst>
              <a:gd name="adj" fmla="val 0"/>
            </a:avLst>
          </a:prstGeom>
        </p:spPr>
      </p:pic>
      <p:sp>
        <p:nvSpPr>
          <p:cNvPr id="4" name="직사각형 3"/>
          <p:cNvSpPr/>
          <p:nvPr/>
        </p:nvSpPr>
        <p:spPr>
          <a:xfrm>
            <a:off x="1827014" y="0"/>
            <a:ext cx="10364986" cy="1125415"/>
          </a:xfrm>
          <a:prstGeom prst="rect">
            <a:avLst/>
          </a:prstGeom>
          <a:solidFill>
            <a:srgbClr val="1F2F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0" y="914399"/>
            <a:ext cx="12192000" cy="21101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95980" y="-112296"/>
            <a:ext cx="7648135" cy="1325563"/>
          </a:xfrm>
        </p:spPr>
        <p:txBody>
          <a:bodyPr>
            <a:normAutofit/>
          </a:bodyPr>
          <a:lstStyle/>
          <a:p>
            <a:pPr marL="857250" indent="-857250">
              <a:buFont typeface="+mj-lt"/>
              <a:buAutoNum type="romanUcPeriod" startAt="3"/>
            </a:pPr>
            <a:r>
              <a:rPr lang="en-US" altLang="ko-KR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Layout </a:t>
            </a:r>
            <a:r>
              <a:rPr lang="ko-KR" altLang="en-US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설계</a:t>
            </a:r>
            <a:r>
              <a:rPr lang="en-US" altLang="ko-KR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 메뉴</a:t>
            </a:r>
            <a:r>
              <a:rPr lang="en-US" altLang="ko-KR" sz="3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en-US" altLang="ko-KR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고객사</a:t>
            </a:r>
            <a:r>
              <a:rPr lang="en-US" altLang="ko-KR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3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8264" y="1771578"/>
            <a:ext cx="5446877" cy="392381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49" y="1325563"/>
            <a:ext cx="2726870" cy="481584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0286" y="1453709"/>
            <a:ext cx="3122462" cy="429125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4300329" y="3077093"/>
            <a:ext cx="4209050" cy="2934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1711" y="1237711"/>
            <a:ext cx="2938730" cy="50010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3" name="직선 연결선 12"/>
          <p:cNvCxnSpPr>
            <a:stCxn id="12" idx="3"/>
            <a:endCxn id="11" idx="1"/>
          </p:cNvCxnSpPr>
          <p:nvPr/>
        </p:nvCxnSpPr>
        <p:spPr>
          <a:xfrm flipV="1">
            <a:off x="3090441" y="3223799"/>
            <a:ext cx="1209888" cy="5144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8279708" y="2625506"/>
            <a:ext cx="331728" cy="2774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767690" y="1325562"/>
            <a:ext cx="3316280" cy="45196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" name="직선 연결선 15"/>
          <p:cNvCxnSpPr>
            <a:stCxn id="14" idx="3"/>
          </p:cNvCxnSpPr>
          <p:nvPr/>
        </p:nvCxnSpPr>
        <p:spPr>
          <a:xfrm>
            <a:off x="8611436" y="2764238"/>
            <a:ext cx="132549" cy="136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038135" y="4054594"/>
            <a:ext cx="126219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수정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082848" y="2214817"/>
            <a:ext cx="176558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새 </a:t>
            </a:r>
            <a:r>
              <a:rPr lang="ko-KR" altLang="en-US" dirty="0" err="1" smtClean="0"/>
              <a:t>고객사</a:t>
            </a:r>
            <a:r>
              <a:rPr lang="ko-KR" altLang="en-US" dirty="0" smtClean="0"/>
              <a:t> 등록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699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722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5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5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42760" y="1791628"/>
            <a:ext cx="4937760" cy="4666616"/>
          </a:xfrm>
        </p:spPr>
        <p:txBody>
          <a:bodyPr>
            <a:normAutofit fontScale="92500" lnSpcReduction="20000"/>
          </a:bodyPr>
          <a:lstStyle/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ko-KR" altLang="en-US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조원 소개</a:t>
            </a:r>
            <a:endParaRPr lang="en-US" altLang="ko-KR" b="1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ko-KR" altLang="en-US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기획 의도</a:t>
            </a:r>
            <a:endParaRPr lang="en-US" altLang="ko-KR" b="1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71500" indent="-571500">
              <a:lnSpc>
                <a:spcPct val="200000"/>
              </a:lnSpc>
              <a:buFont typeface="+mj-lt"/>
              <a:buAutoNum type="romanUcPeriod"/>
            </a:pPr>
            <a:r>
              <a:rPr lang="ko-KR" altLang="en-US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수행 과정</a:t>
            </a:r>
            <a:endParaRPr lang="en-US" altLang="ko-KR" b="1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71500" indent="-571500">
              <a:lnSpc>
                <a:spcPct val="200000"/>
              </a:lnSpc>
              <a:buFont typeface="+mj-lt"/>
              <a:buAutoNum type="romanUcPeriod"/>
            </a:pPr>
            <a:r>
              <a:rPr lang="ko-KR" altLang="en-US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시연</a:t>
            </a:r>
            <a:endParaRPr lang="en-US" altLang="ko-KR" b="1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71500" indent="-571500">
              <a:lnSpc>
                <a:spcPct val="200000"/>
              </a:lnSpc>
              <a:buFont typeface="+mj-lt"/>
              <a:buAutoNum type="romanUcPeriod"/>
            </a:pPr>
            <a:r>
              <a:rPr lang="ko-KR" altLang="en-US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개선 방안</a:t>
            </a:r>
            <a:endParaRPr lang="en-US" altLang="ko-KR" b="1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71500" indent="-571500">
              <a:lnSpc>
                <a:spcPct val="200000"/>
              </a:lnSpc>
              <a:buFont typeface="+mj-lt"/>
              <a:buAutoNum type="romanUcPeriod"/>
            </a:pPr>
            <a:r>
              <a:rPr lang="ko-KR" altLang="en-US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질의 및 응답</a:t>
            </a:r>
            <a:endParaRPr lang="en-US" altLang="ko-KR" b="1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069080" y="1414144"/>
            <a:ext cx="7680960" cy="3048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32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98"/>
          <a:stretch/>
        </p:blipFill>
        <p:spPr>
          <a:xfrm>
            <a:off x="0" y="0"/>
            <a:ext cx="1827014" cy="1125415"/>
          </a:xfrm>
          <a:prstGeom prst="snip1Rect">
            <a:avLst>
              <a:gd name="adj" fmla="val 0"/>
            </a:avLst>
          </a:prstGeom>
        </p:spPr>
      </p:pic>
      <p:sp>
        <p:nvSpPr>
          <p:cNvPr id="4" name="직사각형 3"/>
          <p:cNvSpPr/>
          <p:nvPr/>
        </p:nvSpPr>
        <p:spPr>
          <a:xfrm>
            <a:off x="1827014" y="0"/>
            <a:ext cx="10364986" cy="1125415"/>
          </a:xfrm>
          <a:prstGeom prst="rect">
            <a:avLst/>
          </a:prstGeom>
          <a:solidFill>
            <a:srgbClr val="1F2F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0" y="914399"/>
            <a:ext cx="12192000" cy="21101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95980" y="-112296"/>
            <a:ext cx="7648135" cy="1325563"/>
          </a:xfrm>
        </p:spPr>
        <p:txBody>
          <a:bodyPr>
            <a:normAutofit/>
          </a:bodyPr>
          <a:lstStyle/>
          <a:p>
            <a:pPr marL="857250" indent="-857250">
              <a:buFont typeface="+mj-lt"/>
              <a:buAutoNum type="romanUcPeriod" startAt="3"/>
            </a:pPr>
            <a:r>
              <a:rPr lang="en-US" altLang="ko-KR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Layout </a:t>
            </a:r>
            <a:r>
              <a:rPr lang="ko-KR" altLang="en-US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설계</a:t>
            </a:r>
            <a:r>
              <a:rPr lang="en-US" altLang="ko-KR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프리랜서 메인</a:t>
            </a:r>
            <a:r>
              <a:rPr lang="en-US" altLang="ko-KR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320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07" y="1273214"/>
            <a:ext cx="6023403" cy="543405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2" name="직사각형 21"/>
          <p:cNvSpPr/>
          <p:nvPr/>
        </p:nvSpPr>
        <p:spPr>
          <a:xfrm>
            <a:off x="7314781" y="1185361"/>
            <a:ext cx="3671928" cy="27324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035161" y="2247331"/>
            <a:ext cx="1780093" cy="10749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5" name="직선 연결선 24"/>
          <p:cNvCxnSpPr>
            <a:stCxn id="24" idx="3"/>
            <a:endCxn id="22" idx="1"/>
          </p:cNvCxnSpPr>
          <p:nvPr/>
        </p:nvCxnSpPr>
        <p:spPr>
          <a:xfrm flipV="1">
            <a:off x="4815254" y="2551564"/>
            <a:ext cx="2499527" cy="2332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l="4091" t="5742" r="3994"/>
          <a:stretch/>
        </p:blipFill>
        <p:spPr>
          <a:xfrm>
            <a:off x="7433280" y="1273214"/>
            <a:ext cx="3497627" cy="259408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7170" y="4296745"/>
            <a:ext cx="3227149" cy="239460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1" name="직사각형 20"/>
          <p:cNvSpPr/>
          <p:nvPr/>
        </p:nvSpPr>
        <p:spPr>
          <a:xfrm>
            <a:off x="7444855" y="4213185"/>
            <a:ext cx="3400623" cy="25522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035161" y="5199685"/>
            <a:ext cx="1780093" cy="10698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6" name="직선 연결선 25"/>
          <p:cNvCxnSpPr>
            <a:stCxn id="23" idx="3"/>
            <a:endCxn id="21" idx="1"/>
          </p:cNvCxnSpPr>
          <p:nvPr/>
        </p:nvCxnSpPr>
        <p:spPr>
          <a:xfrm flipV="1">
            <a:off x="4815254" y="5489293"/>
            <a:ext cx="2629601" cy="2452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22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2F3C">
              <a:alpha val="7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1882" y="2887502"/>
            <a:ext cx="5176417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1028700" indent="-1028700">
              <a:buFont typeface="+mj-lt"/>
              <a:buAutoNum type="romanUcPeriod" startAt="4"/>
            </a:pPr>
            <a:r>
              <a:rPr lang="ko-KR" altLang="en-US" sz="5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시연</a:t>
            </a:r>
            <a:endParaRPr lang="ko-KR" altLang="en-US" sz="5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855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2F3C">
              <a:alpha val="7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1882" y="2887502"/>
            <a:ext cx="4310795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1028700" indent="-1028700">
              <a:buFont typeface="+mj-lt"/>
              <a:buAutoNum type="romanUcPeriod" startAt="5"/>
            </a:pPr>
            <a:r>
              <a:rPr lang="ko-KR" altLang="en-US" sz="5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개선 방안</a:t>
            </a:r>
            <a:endParaRPr lang="ko-KR" altLang="en-US" sz="5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53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98"/>
          <a:stretch/>
        </p:blipFill>
        <p:spPr>
          <a:xfrm>
            <a:off x="0" y="0"/>
            <a:ext cx="1827014" cy="1125415"/>
          </a:xfrm>
          <a:prstGeom prst="snip1Rect">
            <a:avLst>
              <a:gd name="adj" fmla="val 0"/>
            </a:avLst>
          </a:prstGeom>
        </p:spPr>
      </p:pic>
      <p:sp>
        <p:nvSpPr>
          <p:cNvPr id="4" name="직사각형 3"/>
          <p:cNvSpPr/>
          <p:nvPr/>
        </p:nvSpPr>
        <p:spPr>
          <a:xfrm>
            <a:off x="1827014" y="0"/>
            <a:ext cx="10364986" cy="1125415"/>
          </a:xfrm>
          <a:prstGeom prst="rect">
            <a:avLst/>
          </a:prstGeom>
          <a:solidFill>
            <a:srgbClr val="1F2F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0" y="914399"/>
            <a:ext cx="12192000" cy="21101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95980" y="-112296"/>
            <a:ext cx="9996020" cy="1325563"/>
          </a:xfrm>
        </p:spPr>
        <p:txBody>
          <a:bodyPr>
            <a:normAutofit/>
          </a:bodyPr>
          <a:lstStyle/>
          <a:p>
            <a:pPr marL="857250" indent="-857250">
              <a:buFont typeface="+mj-lt"/>
              <a:buAutoNum type="romanUcPeriod" startAt="4"/>
            </a:pPr>
            <a:r>
              <a:rPr lang="ko-KR" altLang="en-US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개선 방안</a:t>
            </a:r>
            <a:endParaRPr lang="ko-KR" altLang="en-US" sz="32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456307" y="2820631"/>
            <a:ext cx="5282756" cy="2316853"/>
          </a:xfrm>
          <a:prstGeom prst="roundRect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spc="-4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프리랜서와 </a:t>
            </a:r>
            <a:r>
              <a:rPr lang="ko-KR" altLang="ko-KR" kern="100" spc="-4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담당자들이 이용가능한 </a:t>
            </a:r>
            <a:endParaRPr lang="en-US" altLang="ko-KR" kern="100" spc="-4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Helvetica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ko-KR" altLang="ko-KR" sz="3200" kern="100" spc="-4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실시간 </a:t>
            </a:r>
            <a:r>
              <a:rPr lang="ko-KR" altLang="ko-KR" sz="3200" kern="100" spc="-4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채팅 </a:t>
            </a:r>
            <a:r>
              <a:rPr lang="ko-KR" altLang="ko-KR" sz="3200" kern="100" spc="-4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서비스</a:t>
            </a:r>
            <a:endParaRPr lang="ko-KR" altLang="ko-KR" sz="2000" kern="1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979695" y="2820631"/>
            <a:ext cx="5715000" cy="2316853"/>
          </a:xfrm>
          <a:prstGeom prst="roundRect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ko-KR" altLang="ko-KR" sz="3200" kern="100" spc="-4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웹 </a:t>
            </a:r>
            <a:r>
              <a:rPr lang="ko-KR" altLang="ko-KR" sz="3200" kern="100" spc="-4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호스팅</a:t>
            </a:r>
            <a:endParaRPr lang="ko-KR" altLang="ko-KR" sz="2000" kern="1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99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2F3C">
              <a:alpha val="7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1882" y="2887502"/>
            <a:ext cx="4892686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1028700" indent="-1028700">
              <a:buFont typeface="+mj-lt"/>
              <a:buAutoNum type="romanUcPeriod" startAt="5"/>
            </a:pPr>
            <a:r>
              <a:rPr lang="ko-KR" altLang="en-US" sz="5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질의 및 응답 </a:t>
            </a:r>
            <a:endParaRPr lang="ko-KR" altLang="en-US" sz="5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244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1F2F3C">
              <a:alpha val="7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28716" y="2967335"/>
            <a:ext cx="3334567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5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감사합니다</a:t>
            </a:r>
            <a:endParaRPr lang="ko-KR" altLang="en-US" sz="5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914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98"/>
          <a:stretch/>
        </p:blipFill>
        <p:spPr>
          <a:xfrm>
            <a:off x="0" y="0"/>
            <a:ext cx="1827014" cy="1125415"/>
          </a:xfrm>
          <a:prstGeom prst="snip1Rect">
            <a:avLst>
              <a:gd name="adj" fmla="val 0"/>
            </a:avLst>
          </a:prstGeom>
        </p:spPr>
      </p:pic>
      <p:sp>
        <p:nvSpPr>
          <p:cNvPr id="4" name="직사각형 3"/>
          <p:cNvSpPr/>
          <p:nvPr/>
        </p:nvSpPr>
        <p:spPr>
          <a:xfrm>
            <a:off x="1827014" y="0"/>
            <a:ext cx="10364986" cy="1125415"/>
          </a:xfrm>
          <a:prstGeom prst="rect">
            <a:avLst/>
          </a:prstGeom>
          <a:solidFill>
            <a:srgbClr val="1F2F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0" y="914399"/>
            <a:ext cx="12192000" cy="21101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95980" y="-112296"/>
            <a:ext cx="7648135" cy="1325563"/>
          </a:xfrm>
        </p:spPr>
        <p:txBody>
          <a:bodyPr>
            <a:normAutofit/>
          </a:bodyPr>
          <a:lstStyle/>
          <a:p>
            <a:pPr marL="857250" indent="-857250">
              <a:buFont typeface="+mj-lt"/>
              <a:buAutoNum type="romanUcPeriod"/>
            </a:pPr>
            <a:r>
              <a:rPr lang="ko-KR" altLang="en-US" sz="3200" b="1" dirty="0" smtClean="0">
                <a:ea typeface="나눔스퀘어" panose="020B0600000101010101" pitchFamily="50" charset="-127"/>
              </a:rPr>
              <a:t>조원 소개</a:t>
            </a:r>
            <a:endParaRPr lang="ko-KR" altLang="en-US" sz="3200" dirty="0"/>
          </a:p>
        </p:txBody>
      </p:sp>
      <p:pic>
        <p:nvPicPr>
          <p:cNvPr id="7" name="그림 6"/>
          <p:cNvPicPr>
            <a:picLocks/>
          </p:cNvPicPr>
          <p:nvPr/>
        </p:nvPicPr>
        <p:blipFill rotWithShape="1">
          <a:blip r:embed="rId3"/>
          <a:srcRect l="1693" t="1625" b="1133"/>
          <a:stretch/>
        </p:blipFill>
        <p:spPr>
          <a:xfrm>
            <a:off x="1309761" y="2127666"/>
            <a:ext cx="1440000" cy="1800000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</p:pic>
      <p:pic>
        <p:nvPicPr>
          <p:cNvPr id="9" name="그림 8"/>
          <p:cNvPicPr>
            <a:picLocks/>
          </p:cNvPicPr>
          <p:nvPr/>
        </p:nvPicPr>
        <p:blipFill rotWithShape="1">
          <a:blip r:embed="rId4"/>
          <a:srcRect l="2869" t="1815" r="1674" b="1726"/>
          <a:stretch/>
        </p:blipFill>
        <p:spPr>
          <a:xfrm>
            <a:off x="3271767" y="2127666"/>
            <a:ext cx="1440000" cy="1800000"/>
          </a:xfrm>
          <a:prstGeom prst="rect">
            <a:avLst/>
          </a:prstGeom>
          <a:noFill/>
          <a:ln w="15875">
            <a:solidFill>
              <a:srgbClr val="000000"/>
            </a:solidFill>
          </a:ln>
        </p:spPr>
      </p:pic>
      <p:pic>
        <p:nvPicPr>
          <p:cNvPr id="1026" name="Picture 2" descr="20180912 차종환 (증명) - 복사본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226" y="2127666"/>
            <a:ext cx="1440000" cy="1800000"/>
          </a:xfrm>
          <a:prstGeom prst="rect">
            <a:avLst/>
          </a:prstGeom>
          <a:noFill/>
          <a:ln w="158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/>
          </p:cNvPicPr>
          <p:nvPr/>
        </p:nvPicPr>
        <p:blipFill rotWithShape="1">
          <a:blip r:embed="rId6"/>
          <a:srcRect l="1882" t="1643" b="1435"/>
          <a:stretch/>
        </p:blipFill>
        <p:spPr>
          <a:xfrm>
            <a:off x="5342019" y="2127666"/>
            <a:ext cx="1440000" cy="1800000"/>
          </a:xfrm>
          <a:prstGeom prst="rect">
            <a:avLst/>
          </a:prstGeom>
          <a:ln w="15875">
            <a:solidFill>
              <a:srgbClr val="000000"/>
            </a:solidFill>
          </a:ln>
        </p:spPr>
      </p:pic>
      <p:pic>
        <p:nvPicPr>
          <p:cNvPr id="1027" name="_x439955304"/>
          <p:cNvPicPr>
            <a:picLocks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" t="1443" r="2248" b="1635"/>
          <a:stretch/>
        </p:blipFill>
        <p:spPr bwMode="auto">
          <a:xfrm>
            <a:off x="7423483" y="2153651"/>
            <a:ext cx="1440000" cy="1800000"/>
          </a:xfrm>
          <a:prstGeom prst="rect">
            <a:avLst/>
          </a:prstGeom>
          <a:noFill/>
          <a:ln w="15875"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1283340" y="1450286"/>
            <a:ext cx="1440000" cy="505327"/>
          </a:xfrm>
          <a:prstGeom prst="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강태욱</a:t>
            </a:r>
            <a:r>
              <a:rPr lang="en-US" altLang="ko-KR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팀장</a:t>
            </a:r>
            <a:r>
              <a:rPr lang="en-US" altLang="ko-KR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314920" y="1450286"/>
            <a:ext cx="1440000" cy="505327"/>
          </a:xfrm>
          <a:prstGeom prst="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신지연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3304978" y="1450286"/>
            <a:ext cx="1440000" cy="505327"/>
          </a:xfrm>
          <a:prstGeom prst="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김대성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324862" y="1450286"/>
            <a:ext cx="1440000" cy="505327"/>
          </a:xfrm>
          <a:prstGeom prst="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정연두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9361903" y="1450286"/>
            <a:ext cx="1440000" cy="491476"/>
          </a:xfrm>
          <a:prstGeom prst="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차종환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211014" y="4038260"/>
            <a:ext cx="2012089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 </a:t>
            </a:r>
            <a:r>
              <a:rPr lang="ko-KR" altLang="en-US" sz="1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구축</a:t>
            </a:r>
            <a:r>
              <a:rPr lang="en-US" altLang="ko-KR" sz="1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</a:t>
            </a:r>
            <a:endParaRPr lang="en-US" altLang="ko-KR" sz="15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5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스토어드프로시</a:t>
            </a:r>
            <a:r>
              <a:rPr lang="ko-KR" altLang="en-US" sz="15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</a:t>
            </a:r>
            <a:endParaRPr lang="en-US" altLang="ko-KR" sz="15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</a:t>
            </a:r>
            <a:r>
              <a:rPr lang="en-US" altLang="ko-KR" sz="1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Session</a:t>
            </a:r>
            <a:endParaRPr lang="en-US" altLang="ko-KR" sz="15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담당자 </a:t>
            </a:r>
            <a:r>
              <a:rPr lang="ko-KR" altLang="en-US" sz="1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</a:t>
            </a:r>
            <a:endParaRPr lang="en-US" altLang="ko-KR" sz="15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신청관리 메뉴</a:t>
            </a:r>
            <a:endParaRPr lang="en-US" altLang="ko-KR" sz="15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 </a:t>
            </a:r>
            <a:r>
              <a:rPr lang="ko-KR" altLang="en-US" sz="1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찾기</a:t>
            </a:r>
            <a:endParaRPr lang="en-US" altLang="ko-KR" sz="15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5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210798" y="4025380"/>
            <a:ext cx="20120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sz="1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연동</a:t>
            </a:r>
            <a:endParaRPr lang="en-US" altLang="ko-KR" sz="15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5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스토어드프로시</a:t>
            </a:r>
            <a:r>
              <a:rPr lang="ko-KR" altLang="en-US" sz="15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</a:t>
            </a:r>
            <a:endParaRPr lang="en-US" altLang="ko-KR" sz="15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5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고객사</a:t>
            </a:r>
            <a:r>
              <a:rPr lang="ko-KR" altLang="en-US" sz="1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메뉴</a:t>
            </a:r>
            <a:endParaRPr lang="en-US" altLang="ko-KR" sz="15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5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반응형</a:t>
            </a:r>
            <a:r>
              <a:rPr lang="ko-KR" altLang="en-US" sz="1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적용</a:t>
            </a:r>
            <a:endParaRPr lang="en-US" altLang="ko-KR" sz="15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Assets</a:t>
            </a:r>
            <a:r>
              <a:rPr lang="ko-KR" altLang="en-US" sz="1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</a:t>
            </a:r>
            <a:endParaRPr lang="en-US" altLang="ko-KR" sz="15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5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BootStrap</a:t>
            </a:r>
            <a:endParaRPr lang="en-US" altLang="ko-KR" sz="15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301423" y="4025380"/>
            <a:ext cx="2012089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sz="1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연동</a:t>
            </a:r>
            <a:endParaRPr lang="en-US" altLang="ko-KR" sz="15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5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스토어드프로시</a:t>
            </a:r>
            <a:r>
              <a:rPr lang="ko-KR" altLang="en-US" sz="15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</a:t>
            </a:r>
            <a:endParaRPr lang="en-US" altLang="ko-KR" sz="15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프리랜서 메뉴</a:t>
            </a:r>
            <a:endParaRPr lang="en-US" altLang="ko-KR" sz="15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프리랜서 메인</a:t>
            </a:r>
            <a:endParaRPr lang="en-US" altLang="ko-KR" sz="15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5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반응형</a:t>
            </a:r>
            <a:r>
              <a:rPr lang="ko-KR" altLang="en-US" sz="1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적용</a:t>
            </a:r>
            <a:endParaRPr lang="en-US" altLang="ko-KR" sz="15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Include Page</a:t>
            </a:r>
            <a:endParaRPr lang="en-US" altLang="ko-KR" sz="15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공통 </a:t>
            </a:r>
            <a:r>
              <a:rPr lang="en-US" altLang="ko-KR" sz="1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370675" y="4038260"/>
            <a:ext cx="20120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sz="1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연동</a:t>
            </a:r>
            <a:endParaRPr lang="en-US" altLang="ko-KR" sz="15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5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스토어드프로시</a:t>
            </a:r>
            <a:r>
              <a:rPr lang="ko-KR" altLang="en-US" sz="15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</a:t>
            </a:r>
            <a:endParaRPr lang="en-US" altLang="ko-KR" sz="15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</a:t>
            </a:r>
            <a:r>
              <a:rPr lang="ko-KR" altLang="en-US" sz="1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</a:t>
            </a:r>
            <a:endParaRPr lang="en-US" altLang="ko-KR" sz="15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레이아웃 디자인</a:t>
            </a:r>
            <a:endParaRPr lang="en-US" altLang="ko-KR" sz="15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361903" y="4038260"/>
            <a:ext cx="20120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sz="1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연동</a:t>
            </a:r>
            <a:endParaRPr lang="en-US" altLang="ko-KR" sz="15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5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스토어드프로시</a:t>
            </a:r>
            <a:r>
              <a:rPr lang="ko-KR" altLang="en-US" sz="15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</a:t>
            </a:r>
            <a:endParaRPr lang="en-US" altLang="ko-KR" sz="15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</a:t>
            </a:r>
            <a:r>
              <a:rPr lang="en-US" altLang="ko-KR" sz="1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</a:t>
            </a:r>
            <a:endParaRPr lang="en-US" altLang="ko-KR" sz="15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레이아웃디자</a:t>
            </a:r>
            <a:r>
              <a:rPr lang="ko-KR" altLang="en-US" sz="15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</a:t>
            </a:r>
            <a:endParaRPr lang="en-US" altLang="ko-KR" sz="15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727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98"/>
          <a:stretch/>
        </p:blipFill>
        <p:spPr>
          <a:xfrm>
            <a:off x="0" y="0"/>
            <a:ext cx="1827014" cy="1125415"/>
          </a:xfrm>
          <a:prstGeom prst="snip1Rect">
            <a:avLst>
              <a:gd name="adj" fmla="val 0"/>
            </a:avLst>
          </a:prstGeom>
        </p:spPr>
      </p:pic>
      <p:sp>
        <p:nvSpPr>
          <p:cNvPr id="4" name="직사각형 3"/>
          <p:cNvSpPr/>
          <p:nvPr/>
        </p:nvSpPr>
        <p:spPr>
          <a:xfrm>
            <a:off x="1827014" y="0"/>
            <a:ext cx="10364986" cy="1125415"/>
          </a:xfrm>
          <a:prstGeom prst="rect">
            <a:avLst/>
          </a:prstGeom>
          <a:solidFill>
            <a:srgbClr val="1F2F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0" y="914399"/>
            <a:ext cx="12192000" cy="21101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95980" y="-112296"/>
            <a:ext cx="7648135" cy="1325563"/>
          </a:xfrm>
        </p:spPr>
        <p:txBody>
          <a:bodyPr>
            <a:normAutofit/>
          </a:bodyPr>
          <a:lstStyle/>
          <a:p>
            <a:pPr marL="857250" indent="-857250">
              <a:buFont typeface="+mj-lt"/>
              <a:buAutoNum type="romanUcPeriod"/>
            </a:pPr>
            <a:r>
              <a:rPr lang="ko-KR" altLang="en-US" sz="3200" b="1" dirty="0" smtClean="0">
                <a:ea typeface="나눔스퀘어" panose="020B0600000101010101" pitchFamily="50" charset="-127"/>
              </a:rPr>
              <a:t>기획 의도</a:t>
            </a:r>
            <a:endParaRPr lang="ko-KR" altLang="en-US" sz="3200" dirty="0"/>
          </a:p>
        </p:txBody>
      </p:sp>
      <p:grpSp>
        <p:nvGrpSpPr>
          <p:cNvPr id="26" name="그룹 25"/>
          <p:cNvGrpSpPr/>
          <p:nvPr/>
        </p:nvGrpSpPr>
        <p:grpSpPr>
          <a:xfrm>
            <a:off x="4538504" y="1981558"/>
            <a:ext cx="2356338" cy="4042530"/>
            <a:chOff x="4538504" y="1981558"/>
            <a:chExt cx="2356338" cy="4042530"/>
          </a:xfrm>
        </p:grpSpPr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38504" y="3541889"/>
              <a:ext cx="2356338" cy="1764009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>
              <a:off x="4783712" y="5377757"/>
              <a:ext cx="17331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프리랜서 관리 </a:t>
              </a:r>
              <a:endParaRPr lang="en-US" altLang="ko-KR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시스템</a:t>
              </a:r>
              <a:endPara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553246" y="1981558"/>
              <a:ext cx="2129183" cy="1713908"/>
              <a:chOff x="2324444" y="3177833"/>
              <a:chExt cx="1480077" cy="1312693"/>
            </a:xfrm>
          </p:grpSpPr>
          <p:pic>
            <p:nvPicPr>
              <p:cNvPr id="44" name="그림 4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4444" y="3177833"/>
                <a:ext cx="1480077" cy="1263558"/>
              </a:xfrm>
              <a:prstGeom prst="rect">
                <a:avLst/>
              </a:prstGeom>
            </p:spPr>
          </p:pic>
          <p:sp>
            <p:nvSpPr>
              <p:cNvPr id="45" name="TextBox 44"/>
              <p:cNvSpPr txBox="1"/>
              <p:nvPr/>
            </p:nvSpPr>
            <p:spPr>
              <a:xfrm>
                <a:off x="2578577" y="4093427"/>
                <a:ext cx="989203" cy="397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1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회사</a:t>
                </a:r>
                <a:endParaRPr lang="ko-KR" altLang="en-US" sz="1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sp>
        <p:nvSpPr>
          <p:cNvPr id="7" name="TextBox 6"/>
          <p:cNvSpPr txBox="1"/>
          <p:nvPr/>
        </p:nvSpPr>
        <p:spPr>
          <a:xfrm>
            <a:off x="2907247" y="-972795"/>
            <a:ext cx="4964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bg1"/>
                </a:solidFill>
              </a:rPr>
              <a:t>프리랜서 관리 시스템은 고객사의 프로젝트와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r"/>
            <a:r>
              <a:rPr lang="ko-KR" altLang="en-US" dirty="0" smtClean="0">
                <a:solidFill>
                  <a:schemeClr val="bg1"/>
                </a:solidFill>
              </a:rPr>
              <a:t>프리랜서를 관리하기 위한 시스템입니다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80046" y="1598166"/>
            <a:ext cx="1800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등록</a:t>
            </a:r>
            <a:endParaRPr lang="en-US" altLang="ko-KR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담당자 지정</a:t>
            </a:r>
            <a:endParaRPr lang="en-US" altLang="ko-KR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지속적업무관리</a:t>
            </a:r>
            <a:endParaRPr lang="en-US" altLang="ko-KR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384638" y="1572776"/>
            <a:ext cx="1547618" cy="4646481"/>
            <a:chOff x="384638" y="1572776"/>
            <a:chExt cx="1547618" cy="4646481"/>
          </a:xfrm>
        </p:grpSpPr>
        <p:grpSp>
          <p:nvGrpSpPr>
            <p:cNvPr id="20" name="그룹 19"/>
            <p:cNvGrpSpPr/>
            <p:nvPr/>
          </p:nvGrpSpPr>
          <p:grpSpPr>
            <a:xfrm>
              <a:off x="384638" y="3123406"/>
              <a:ext cx="1517662" cy="1441246"/>
              <a:chOff x="962108" y="3562347"/>
              <a:chExt cx="1517662" cy="1441246"/>
            </a:xfrm>
          </p:grpSpPr>
          <p:pic>
            <p:nvPicPr>
              <p:cNvPr id="64" name="그림 6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2108" y="3562347"/>
                <a:ext cx="1517662" cy="1266239"/>
              </a:xfrm>
              <a:prstGeom prst="rect">
                <a:avLst/>
              </a:prstGeom>
            </p:spPr>
          </p:pic>
          <p:sp>
            <p:nvSpPr>
              <p:cNvPr id="65" name="TextBox 64"/>
              <p:cNvSpPr txBox="1"/>
              <p:nvPr/>
            </p:nvSpPr>
            <p:spPr>
              <a:xfrm>
                <a:off x="1143097" y="4541928"/>
                <a:ext cx="12208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1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고 객 사</a:t>
                </a:r>
                <a:endParaRPr lang="ko-KR" altLang="en-US" sz="1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414594" y="1572776"/>
              <a:ext cx="1517662" cy="1441246"/>
              <a:chOff x="962108" y="3562347"/>
              <a:chExt cx="1517662" cy="1441246"/>
            </a:xfrm>
          </p:grpSpPr>
          <p:pic>
            <p:nvPicPr>
              <p:cNvPr id="42" name="그림 4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2108" y="3562347"/>
                <a:ext cx="1517662" cy="1266239"/>
              </a:xfrm>
              <a:prstGeom prst="rect">
                <a:avLst/>
              </a:prstGeom>
            </p:spPr>
          </p:pic>
          <p:sp>
            <p:nvSpPr>
              <p:cNvPr id="43" name="TextBox 42"/>
              <p:cNvSpPr txBox="1"/>
              <p:nvPr/>
            </p:nvSpPr>
            <p:spPr>
              <a:xfrm>
                <a:off x="1143097" y="4541928"/>
                <a:ext cx="12208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1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고 객 사</a:t>
                </a:r>
                <a:endParaRPr lang="ko-KR" altLang="en-US" sz="1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384638" y="4778011"/>
              <a:ext cx="1517662" cy="1441246"/>
              <a:chOff x="962108" y="3562347"/>
              <a:chExt cx="1517662" cy="1441246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2108" y="3562347"/>
                <a:ext cx="1517662" cy="1266239"/>
              </a:xfrm>
              <a:prstGeom prst="rect">
                <a:avLst/>
              </a:prstGeom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1143097" y="4541928"/>
                <a:ext cx="12208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1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고 객 사</a:t>
                </a:r>
                <a:endParaRPr lang="ko-KR" altLang="en-US" sz="1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75" name="그룹 74"/>
          <p:cNvGrpSpPr/>
          <p:nvPr/>
        </p:nvGrpSpPr>
        <p:grpSpPr>
          <a:xfrm>
            <a:off x="10077639" y="1919397"/>
            <a:ext cx="1356251" cy="3810028"/>
            <a:chOff x="10077639" y="1919397"/>
            <a:chExt cx="1356251" cy="3810028"/>
          </a:xfrm>
        </p:grpSpPr>
        <p:grpSp>
          <p:nvGrpSpPr>
            <p:cNvPr id="39" name="그룹 38"/>
            <p:cNvGrpSpPr/>
            <p:nvPr/>
          </p:nvGrpSpPr>
          <p:grpSpPr>
            <a:xfrm>
              <a:off x="10077639" y="4221402"/>
              <a:ext cx="1356251" cy="1508023"/>
              <a:chOff x="4944324" y="2853472"/>
              <a:chExt cx="2127795" cy="2225860"/>
            </a:xfrm>
          </p:grpSpPr>
          <p:pic>
            <p:nvPicPr>
              <p:cNvPr id="62" name="그림 6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4324" y="2853472"/>
                <a:ext cx="2127795" cy="2127796"/>
              </a:xfrm>
              <a:prstGeom prst="rect">
                <a:avLst/>
              </a:prstGeom>
            </p:spPr>
          </p:pic>
          <p:sp>
            <p:nvSpPr>
              <p:cNvPr id="63" name="TextBox 62"/>
              <p:cNvSpPr txBox="1"/>
              <p:nvPr/>
            </p:nvSpPr>
            <p:spPr>
              <a:xfrm>
                <a:off x="5180144" y="4672710"/>
                <a:ext cx="1189473" cy="4066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프리랜서</a:t>
                </a:r>
                <a:endParaRPr lang="ko-KR" altLang="en-US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10077639" y="1919397"/>
              <a:ext cx="1356251" cy="1508023"/>
              <a:chOff x="4944324" y="2853472"/>
              <a:chExt cx="2127795" cy="2225860"/>
            </a:xfrm>
          </p:grpSpPr>
          <p:pic>
            <p:nvPicPr>
              <p:cNvPr id="50" name="그림 4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4324" y="2853472"/>
                <a:ext cx="2127795" cy="2127796"/>
              </a:xfrm>
              <a:prstGeom prst="rect">
                <a:avLst/>
              </a:prstGeom>
            </p:spPr>
          </p:pic>
          <p:sp>
            <p:nvSpPr>
              <p:cNvPr id="54" name="TextBox 53"/>
              <p:cNvSpPr txBox="1"/>
              <p:nvPr/>
            </p:nvSpPr>
            <p:spPr>
              <a:xfrm>
                <a:off x="5180144" y="4672710"/>
                <a:ext cx="1189473" cy="4066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프리랜서</a:t>
                </a:r>
                <a:endParaRPr lang="ko-KR" altLang="en-US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70" name="그룹 69"/>
          <p:cNvGrpSpPr/>
          <p:nvPr/>
        </p:nvGrpSpPr>
        <p:grpSpPr>
          <a:xfrm>
            <a:off x="2153845" y="2192065"/>
            <a:ext cx="2384532" cy="3348900"/>
            <a:chOff x="2153845" y="2192065"/>
            <a:chExt cx="2384532" cy="3348900"/>
          </a:xfrm>
        </p:grpSpPr>
        <p:sp>
          <p:nvSpPr>
            <p:cNvPr id="37" name="TextBox 36"/>
            <p:cNvSpPr txBox="1"/>
            <p:nvPr/>
          </p:nvSpPr>
          <p:spPr>
            <a:xfrm rot="1168924">
              <a:off x="2492552" y="2192065"/>
              <a:ext cx="16151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의뢰</a:t>
              </a:r>
              <a:endPara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9" name="직선 화살표 연결선 8"/>
            <p:cNvCxnSpPr/>
            <p:nvPr/>
          </p:nvCxnSpPr>
          <p:spPr>
            <a:xfrm>
              <a:off x="2158426" y="2328660"/>
              <a:ext cx="2352769" cy="794746"/>
            </a:xfrm>
            <a:prstGeom prst="straightConnector1">
              <a:avLst/>
            </a:prstGeom>
            <a:ln w="666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/>
            <p:cNvCxnSpPr/>
            <p:nvPr/>
          </p:nvCxnSpPr>
          <p:spPr>
            <a:xfrm flipV="1">
              <a:off x="2153845" y="3756525"/>
              <a:ext cx="2292591" cy="30573"/>
            </a:xfrm>
            <a:prstGeom prst="straightConnector1">
              <a:avLst/>
            </a:prstGeom>
            <a:ln w="666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/>
            <p:cNvCxnSpPr/>
            <p:nvPr/>
          </p:nvCxnSpPr>
          <p:spPr>
            <a:xfrm flipV="1">
              <a:off x="2285942" y="4274547"/>
              <a:ext cx="2252435" cy="1266418"/>
            </a:xfrm>
            <a:prstGeom prst="straightConnector1">
              <a:avLst/>
            </a:prstGeom>
            <a:ln w="666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2349287" y="3237311"/>
              <a:ext cx="16151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의뢰</a:t>
              </a:r>
              <a:endPara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 rot="19965172">
              <a:off x="2302014" y="4547178"/>
              <a:ext cx="16151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의뢰</a:t>
              </a:r>
              <a:endPara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7234499" y="2906395"/>
            <a:ext cx="2656148" cy="1805107"/>
            <a:chOff x="7234499" y="2906395"/>
            <a:chExt cx="2656148" cy="1805107"/>
          </a:xfrm>
        </p:grpSpPr>
        <p:grpSp>
          <p:nvGrpSpPr>
            <p:cNvPr id="52" name="그룹 51"/>
            <p:cNvGrpSpPr/>
            <p:nvPr/>
          </p:nvGrpSpPr>
          <p:grpSpPr>
            <a:xfrm>
              <a:off x="8933704" y="3195283"/>
              <a:ext cx="956943" cy="1206944"/>
              <a:chOff x="3068521" y="552677"/>
              <a:chExt cx="1998609" cy="3397856"/>
            </a:xfrm>
          </p:grpSpPr>
          <p:pic>
            <p:nvPicPr>
              <p:cNvPr id="60" name="그림 5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68521" y="552677"/>
                <a:ext cx="1977367" cy="24294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1" name="TextBox 60"/>
              <p:cNvSpPr txBox="1"/>
              <p:nvPr/>
            </p:nvSpPr>
            <p:spPr>
              <a:xfrm>
                <a:off x="3181578" y="2477535"/>
                <a:ext cx="1885552" cy="1472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프로젝트</a:t>
                </a:r>
                <a:endParaRPr lang="en-US" altLang="ko-KR" sz="14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지원</a:t>
                </a:r>
                <a:endParaRPr lang="ko-KR" altLang="en-US" sz="2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8161620" y="3188056"/>
              <a:ext cx="1053892" cy="1235869"/>
              <a:chOff x="10059573" y="1031545"/>
              <a:chExt cx="1863945" cy="2497055"/>
            </a:xfrm>
          </p:grpSpPr>
          <p:pic>
            <p:nvPicPr>
              <p:cNvPr id="58" name="그림 57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59573" y="1031545"/>
                <a:ext cx="1863945" cy="1863945"/>
              </a:xfrm>
              <a:prstGeom prst="rect">
                <a:avLst/>
              </a:prstGeom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10542423" y="2471442"/>
                <a:ext cx="961673" cy="10571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정보</a:t>
                </a:r>
                <a:endParaRPr lang="en-US" altLang="ko-KR" sz="14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등록</a:t>
                </a:r>
                <a:endParaRPr lang="ko-KR" altLang="en-US" sz="2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cxnSp>
          <p:nvCxnSpPr>
            <p:cNvPr id="68" name="직선 화살표 연결선 67"/>
            <p:cNvCxnSpPr/>
            <p:nvPr/>
          </p:nvCxnSpPr>
          <p:spPr>
            <a:xfrm flipH="1">
              <a:off x="7271213" y="2906395"/>
              <a:ext cx="2572902" cy="514697"/>
            </a:xfrm>
            <a:prstGeom prst="straightConnector1">
              <a:avLst/>
            </a:prstGeom>
            <a:ln w="666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/>
            <p:cNvCxnSpPr/>
            <p:nvPr/>
          </p:nvCxnSpPr>
          <p:spPr>
            <a:xfrm flipH="1" flipV="1">
              <a:off x="7234499" y="4203053"/>
              <a:ext cx="2609616" cy="508449"/>
            </a:xfrm>
            <a:prstGeom prst="straightConnector1">
              <a:avLst/>
            </a:prstGeom>
            <a:ln w="666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3630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98"/>
          <a:stretch/>
        </p:blipFill>
        <p:spPr>
          <a:xfrm>
            <a:off x="0" y="0"/>
            <a:ext cx="1827014" cy="1125415"/>
          </a:xfrm>
          <a:prstGeom prst="snip1Rect">
            <a:avLst>
              <a:gd name="adj" fmla="val 0"/>
            </a:avLst>
          </a:prstGeom>
        </p:spPr>
      </p:pic>
      <p:sp>
        <p:nvSpPr>
          <p:cNvPr id="4" name="직사각형 3"/>
          <p:cNvSpPr/>
          <p:nvPr/>
        </p:nvSpPr>
        <p:spPr>
          <a:xfrm>
            <a:off x="1827014" y="0"/>
            <a:ext cx="10364986" cy="1125415"/>
          </a:xfrm>
          <a:prstGeom prst="rect">
            <a:avLst/>
          </a:prstGeom>
          <a:solidFill>
            <a:srgbClr val="1F2F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0" y="914399"/>
            <a:ext cx="12192000" cy="21101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842605" y="1855671"/>
            <a:ext cx="4268753" cy="164243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2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</a:t>
            </a:r>
            <a:r>
              <a:rPr lang="ko-KR" altLang="en-US" sz="24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r>
              <a:rPr lang="ko-KR" altLang="en-US" sz="2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pPr lvl="1" algn="just"/>
            <a:r>
              <a:rPr lang="ko-KR" altLang="en-US" sz="2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관리업무를 </a:t>
            </a:r>
            <a:endParaRPr lang="en-US" altLang="ko-KR" sz="24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 algn="just"/>
            <a:r>
              <a:rPr lang="ko-KR" altLang="en-US" sz="2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시스템화 하여</a:t>
            </a:r>
            <a:r>
              <a:rPr lang="en-US" altLang="ko-KR" sz="2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lvl="1" algn="just"/>
            <a:r>
              <a:rPr lang="ko-KR" altLang="en-US" sz="2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업무 효율성</a:t>
            </a:r>
            <a:r>
              <a:rPr lang="ko-KR" altLang="en-US" sz="2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↑</a:t>
            </a:r>
            <a:endParaRPr lang="ko-KR" altLang="en-US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95980" y="-112296"/>
            <a:ext cx="7648135" cy="1325563"/>
          </a:xfrm>
        </p:spPr>
        <p:txBody>
          <a:bodyPr>
            <a:normAutofit/>
          </a:bodyPr>
          <a:lstStyle/>
          <a:p>
            <a:pPr marL="857250" indent="-857250">
              <a:buFont typeface="+mj-lt"/>
              <a:buAutoNum type="romanUcPeriod"/>
            </a:pPr>
            <a:r>
              <a:rPr lang="ko-KR" altLang="en-US" sz="3200" b="1" dirty="0" smtClean="0">
                <a:ea typeface="나눔스퀘어" panose="020B0600000101010101" pitchFamily="50" charset="-127"/>
              </a:rPr>
              <a:t>기획 의도</a:t>
            </a:r>
            <a:endParaRPr lang="ko-KR" altLang="en-US" sz="3200" dirty="0"/>
          </a:p>
        </p:txBody>
      </p:sp>
      <p:grpSp>
        <p:nvGrpSpPr>
          <p:cNvPr id="29" name="그룹 28"/>
          <p:cNvGrpSpPr/>
          <p:nvPr/>
        </p:nvGrpSpPr>
        <p:grpSpPr>
          <a:xfrm>
            <a:off x="6396898" y="2276860"/>
            <a:ext cx="5639047" cy="4369789"/>
            <a:chOff x="6332573" y="2289032"/>
            <a:chExt cx="5639047" cy="4369789"/>
          </a:xfrm>
        </p:grpSpPr>
        <p:grpSp>
          <p:nvGrpSpPr>
            <p:cNvPr id="26" name="그룹 25"/>
            <p:cNvGrpSpPr/>
            <p:nvPr/>
          </p:nvGrpSpPr>
          <p:grpSpPr>
            <a:xfrm>
              <a:off x="6473142" y="2610404"/>
              <a:ext cx="5373017" cy="4048417"/>
              <a:chOff x="6402037" y="1930783"/>
              <a:chExt cx="5373017" cy="4048417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47737" y="4073631"/>
                <a:ext cx="1737859" cy="1737859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6075" y="1930783"/>
                <a:ext cx="2604942" cy="2604942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84168" y="4001834"/>
                <a:ext cx="1977366" cy="197736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" name="오른쪽으로 구부러진 화살표 22"/>
              <p:cNvSpPr/>
              <p:nvPr/>
            </p:nvSpPr>
            <p:spPr>
              <a:xfrm>
                <a:off x="6402037" y="3504239"/>
                <a:ext cx="1599101" cy="1876244"/>
              </a:xfrm>
              <a:prstGeom prst="curvedRightArrow">
                <a:avLst>
                  <a:gd name="adj1" fmla="val 21530"/>
                  <a:gd name="adj2" fmla="val 50000"/>
                  <a:gd name="adj3" fmla="val 25000"/>
                </a:avLst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오른쪽으로 구부러진 화살표 24"/>
              <p:cNvSpPr/>
              <p:nvPr/>
            </p:nvSpPr>
            <p:spPr>
              <a:xfrm flipH="1">
                <a:off x="10185287" y="3504239"/>
                <a:ext cx="1589767" cy="1876244"/>
              </a:xfrm>
              <a:prstGeom prst="curvedRightArrow">
                <a:avLst>
                  <a:gd name="adj1" fmla="val 21530"/>
                  <a:gd name="adj2" fmla="val 50000"/>
                  <a:gd name="adj3" fmla="val 25000"/>
                </a:avLst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9844115" y="2289032"/>
              <a:ext cx="21275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효율성 ↑</a:t>
              </a:r>
              <a:endParaRPr lang="ko-KR" altLang="en-US" sz="4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332573" y="2289032"/>
              <a:ext cx="21275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동시 관리</a:t>
              </a:r>
              <a:endParaRPr lang="ko-KR" altLang="en-US" sz="4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6216810" y="1954818"/>
            <a:ext cx="5819135" cy="4903182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86" y="1865461"/>
            <a:ext cx="1622856" cy="1622856"/>
          </a:xfrm>
          <a:prstGeom prst="rect">
            <a:avLst/>
          </a:prstGeom>
        </p:spPr>
      </p:pic>
      <p:sp>
        <p:nvSpPr>
          <p:cNvPr id="36" name="모서리가 둥근 직사각형 35"/>
          <p:cNvSpPr/>
          <p:nvPr/>
        </p:nvSpPr>
        <p:spPr>
          <a:xfrm>
            <a:off x="6794038" y="1848905"/>
            <a:ext cx="4354608" cy="1642436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algn="just"/>
            <a:r>
              <a:rPr lang="ko-KR" altLang="en-US" sz="24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프리랜서</a:t>
            </a:r>
            <a:r>
              <a:rPr lang="en-US" altLang="ko-KR" sz="24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24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</a:t>
            </a:r>
            <a:endParaRPr lang="en-US" altLang="ko-KR" sz="24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2" algn="just"/>
            <a:r>
              <a:rPr lang="ko-KR" altLang="en-US" sz="2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이력관리를 </a:t>
            </a:r>
            <a:r>
              <a:rPr lang="ko-KR" altLang="en-US" sz="2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개선</a:t>
            </a:r>
            <a:endParaRPr lang="en-US" altLang="ko-KR" sz="24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2" algn="just"/>
            <a:r>
              <a:rPr lang="en-US" altLang="ko-KR" sz="2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</a:t>
            </a:r>
            <a:r>
              <a:rPr lang="ko-KR" altLang="en-US" sz="2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하여 </a:t>
            </a:r>
            <a:r>
              <a:rPr lang="ko-KR" altLang="en-US" sz="2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편의성↑</a:t>
            </a:r>
            <a:endParaRPr lang="ko-KR" altLang="en-US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64" y="1778102"/>
            <a:ext cx="1863945" cy="186394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842604" y="3772819"/>
            <a:ext cx="4268753" cy="230725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635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수기</a:t>
            </a:r>
            <a:r>
              <a:rPr lang="en-US" altLang="ko-KR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문서</a:t>
            </a:r>
            <a:r>
              <a:rPr lang="en-US" altLang="ko-KR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인맥에 의존된 관리</a:t>
            </a:r>
            <a:endParaRPr lang="en-US" altLang="ko-KR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시스템화</a:t>
            </a:r>
            <a:endParaRPr lang="ko-KR" altLang="en-US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787768" y="3793274"/>
            <a:ext cx="4360878" cy="230725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635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가입 </a:t>
            </a:r>
            <a:r>
              <a:rPr lang="ko-KR" altLang="en-US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간소화</a:t>
            </a:r>
            <a:endParaRPr lang="en-US" altLang="ko-KR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Wingdings" panose="05000000000000000000" pitchFamily="2" charset="2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핸드폰번호         로그인</a:t>
            </a:r>
            <a:endParaRPr lang="en-US" altLang="ko-KR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Wingdings" panose="05000000000000000000" pitchFamily="2" charset="2"/>
            </a:endParaRPr>
          </a:p>
          <a:p>
            <a:pPr algn="ctr"/>
            <a:endParaRPr lang="en-US" altLang="ko-KR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Wingdings" panose="05000000000000000000" pitchFamily="2" charset="2"/>
            </a:endParaRPr>
          </a:p>
        </p:txBody>
      </p:sp>
      <p:sp>
        <p:nvSpPr>
          <p:cNvPr id="9" name="아래쪽 화살표 8"/>
          <p:cNvSpPr/>
          <p:nvPr/>
        </p:nvSpPr>
        <p:spPr>
          <a:xfrm>
            <a:off x="2976981" y="4772490"/>
            <a:ext cx="110213" cy="406835"/>
          </a:xfrm>
          <a:prstGeom prst="downArrow">
            <a:avLst/>
          </a:prstGeom>
          <a:solidFill>
            <a:srgbClr val="002060">
              <a:alpha val="60000"/>
            </a:srgbClr>
          </a:solidFill>
          <a:ln w="635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8978433" y="5034098"/>
            <a:ext cx="424366" cy="71797"/>
          </a:xfrm>
          <a:prstGeom prst="rightArrow">
            <a:avLst/>
          </a:prstGeom>
          <a:solidFill>
            <a:srgbClr val="002060">
              <a:alpha val="60000"/>
            </a:srgbClr>
          </a:solidFill>
          <a:ln w="635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603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98"/>
          <a:stretch/>
        </p:blipFill>
        <p:spPr>
          <a:xfrm>
            <a:off x="0" y="0"/>
            <a:ext cx="1827014" cy="1125415"/>
          </a:xfrm>
          <a:prstGeom prst="snip1Rect">
            <a:avLst>
              <a:gd name="adj" fmla="val 0"/>
            </a:avLst>
          </a:prstGeom>
        </p:spPr>
      </p:pic>
      <p:sp>
        <p:nvSpPr>
          <p:cNvPr id="4" name="직사각형 3"/>
          <p:cNvSpPr/>
          <p:nvPr/>
        </p:nvSpPr>
        <p:spPr>
          <a:xfrm>
            <a:off x="1827014" y="0"/>
            <a:ext cx="10364986" cy="1125415"/>
          </a:xfrm>
          <a:prstGeom prst="rect">
            <a:avLst/>
          </a:prstGeom>
          <a:solidFill>
            <a:srgbClr val="1F2F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0" y="914399"/>
            <a:ext cx="12192000" cy="21101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95980" y="-112296"/>
            <a:ext cx="7648135" cy="1325563"/>
          </a:xfrm>
        </p:spPr>
        <p:txBody>
          <a:bodyPr>
            <a:normAutofit/>
          </a:bodyPr>
          <a:lstStyle/>
          <a:p>
            <a:pPr marL="857250" indent="-857250">
              <a:buFont typeface="+mj-lt"/>
              <a:buAutoNum type="romanUcPeriod" startAt="2"/>
            </a:pPr>
            <a:r>
              <a:rPr lang="ko-KR" altLang="en-US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도구</a:t>
            </a:r>
            <a:endParaRPr lang="ko-KR" altLang="en-US" sz="3200" dirty="0"/>
          </a:p>
        </p:txBody>
      </p:sp>
      <p:grpSp>
        <p:nvGrpSpPr>
          <p:cNvPr id="5" name="그룹 4"/>
          <p:cNvGrpSpPr/>
          <p:nvPr/>
        </p:nvGrpSpPr>
        <p:grpSpPr>
          <a:xfrm>
            <a:off x="2291241" y="1859786"/>
            <a:ext cx="7409458" cy="4173160"/>
            <a:chOff x="2462060" y="2049547"/>
            <a:chExt cx="6394560" cy="3940381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4374561" y="3448580"/>
              <a:ext cx="4482059" cy="1136845"/>
            </a:xfrm>
            <a:prstGeom prst="roundRect">
              <a:avLst/>
            </a:prstGeom>
            <a:ln w="38100">
              <a:solidFill>
                <a:srgbClr val="18356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1" name="그룹 50"/>
            <p:cNvGrpSpPr/>
            <p:nvPr/>
          </p:nvGrpSpPr>
          <p:grpSpPr>
            <a:xfrm>
              <a:off x="2462060" y="2049547"/>
              <a:ext cx="6367147" cy="1197128"/>
              <a:chOff x="-690503" y="1688458"/>
              <a:chExt cx="12013565" cy="1982686"/>
            </a:xfrm>
          </p:grpSpPr>
          <p:grpSp>
            <p:nvGrpSpPr>
              <p:cNvPr id="41" name="그룹 40"/>
              <p:cNvGrpSpPr/>
              <p:nvPr/>
            </p:nvGrpSpPr>
            <p:grpSpPr>
              <a:xfrm>
                <a:off x="2866292" y="1688458"/>
                <a:ext cx="8456770" cy="1982686"/>
                <a:chOff x="1502265" y="1249578"/>
                <a:chExt cx="10178455" cy="1914202"/>
              </a:xfrm>
            </p:grpSpPr>
            <p:sp>
              <p:nvSpPr>
                <p:cNvPr id="39" name="모서리가 둥근 직사각형 38"/>
                <p:cNvSpPr/>
                <p:nvPr/>
              </p:nvSpPr>
              <p:spPr>
                <a:xfrm>
                  <a:off x="1502265" y="1249578"/>
                  <a:ext cx="10178455" cy="1914202"/>
                </a:xfrm>
                <a:prstGeom prst="roundRect">
                  <a:avLst/>
                </a:prstGeom>
                <a:ln w="38100">
                  <a:solidFill>
                    <a:srgbClr val="18356F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0" name="그림 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93263" y="1588549"/>
                  <a:ext cx="1563494" cy="1318533"/>
                </a:xfrm>
                <a:prstGeom prst="rect">
                  <a:avLst/>
                </a:prstGeom>
              </p:spPr>
            </p:pic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14713" y="1564580"/>
                  <a:ext cx="1507309" cy="1318533"/>
                </a:xfrm>
                <a:prstGeom prst="rect">
                  <a:avLst/>
                </a:prstGeom>
              </p:spPr>
            </p:pic>
            <p:pic>
              <p:nvPicPr>
                <p:cNvPr id="17" name="그림 16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58757" y="1564580"/>
                  <a:ext cx="1594257" cy="1318533"/>
                </a:xfrm>
                <a:prstGeom prst="rect">
                  <a:avLst/>
                </a:prstGeom>
              </p:spPr>
            </p:pic>
            <p:pic>
              <p:nvPicPr>
                <p:cNvPr id="21" name="그림 20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18459" y="1564580"/>
                  <a:ext cx="1456999" cy="1318533"/>
                </a:xfrm>
                <a:prstGeom prst="rect">
                  <a:avLst/>
                </a:prstGeom>
              </p:spPr>
            </p:pic>
            <p:pic>
              <p:nvPicPr>
                <p:cNvPr id="22" name="그림 21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95800" y="1564580"/>
                  <a:ext cx="1431142" cy="1318533"/>
                </a:xfrm>
                <a:prstGeom prst="rect">
                  <a:avLst/>
                </a:prstGeom>
              </p:spPr>
            </p:pic>
          </p:grpSp>
          <p:sp>
            <p:nvSpPr>
              <p:cNvPr id="48" name="TextBox 47"/>
              <p:cNvSpPr txBox="1"/>
              <p:nvPr/>
            </p:nvSpPr>
            <p:spPr>
              <a:xfrm>
                <a:off x="-690503" y="2208065"/>
                <a:ext cx="2199192" cy="584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dirty="0" smtClean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Front-end</a:t>
                </a:r>
                <a:endParaRPr lang="ko-KR" altLang="en-US" sz="32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2462060" y="5047663"/>
              <a:ext cx="15435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Server</a:t>
              </a: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224"/>
            <a:stretch/>
          </p:blipFill>
          <p:spPr>
            <a:xfrm>
              <a:off x="4548164" y="3741535"/>
              <a:ext cx="1238039" cy="520065"/>
            </a:xfrm>
            <a:prstGeom prst="round2Diag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3829" y="3662821"/>
              <a:ext cx="1031191" cy="673729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26" r="-929" b="31012"/>
            <a:stretch/>
          </p:blipFill>
          <p:spPr>
            <a:xfrm>
              <a:off x="7341030" y="3746575"/>
              <a:ext cx="1357562" cy="494120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2462060" y="3640553"/>
              <a:ext cx="15712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back-end</a:t>
              </a:r>
              <a:endPara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4329591" y="4814229"/>
              <a:ext cx="4482059" cy="1136845"/>
            </a:xfrm>
            <a:prstGeom prst="roundRect">
              <a:avLst/>
            </a:prstGeom>
            <a:ln w="38100">
              <a:solidFill>
                <a:srgbClr val="18356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4543" y="5047663"/>
              <a:ext cx="2007192" cy="775995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1734" y="4772894"/>
              <a:ext cx="2417473" cy="12170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859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2F3C">
              <a:alpha val="7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1882" y="2887502"/>
            <a:ext cx="6609502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1028700" indent="-1028700">
              <a:buFont typeface="+mj-lt"/>
              <a:buAutoNum type="romanUcPeriod" startAt="3"/>
            </a:pPr>
            <a:r>
              <a:rPr lang="ko-KR" altLang="en-US" sz="5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수행 과정</a:t>
            </a:r>
            <a:endParaRPr lang="ko-KR" altLang="en-US" sz="5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4023" y="4323783"/>
            <a:ext cx="4676280" cy="230832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Time schedule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업무 정리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DB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엔터티 및 엔터티 관계도 정리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속성 정리 및 데이터 입력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Layout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설계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5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98"/>
          <a:stretch/>
        </p:blipFill>
        <p:spPr>
          <a:xfrm>
            <a:off x="0" y="0"/>
            <a:ext cx="1827014" cy="1125415"/>
          </a:xfrm>
          <a:prstGeom prst="snip1Rect">
            <a:avLst>
              <a:gd name="adj" fmla="val 0"/>
            </a:avLst>
          </a:prstGeom>
        </p:spPr>
      </p:pic>
      <p:sp>
        <p:nvSpPr>
          <p:cNvPr id="4" name="직사각형 3"/>
          <p:cNvSpPr/>
          <p:nvPr/>
        </p:nvSpPr>
        <p:spPr>
          <a:xfrm>
            <a:off x="1827014" y="0"/>
            <a:ext cx="10364986" cy="1125415"/>
          </a:xfrm>
          <a:prstGeom prst="rect">
            <a:avLst/>
          </a:prstGeom>
          <a:solidFill>
            <a:srgbClr val="1F2F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0" y="914399"/>
            <a:ext cx="12192000" cy="21101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95980" y="-112296"/>
            <a:ext cx="7648135" cy="1325563"/>
          </a:xfrm>
        </p:spPr>
        <p:txBody>
          <a:bodyPr>
            <a:normAutofit/>
          </a:bodyPr>
          <a:lstStyle/>
          <a:p>
            <a:pPr marL="857250" indent="-857250">
              <a:buFont typeface="+mj-lt"/>
              <a:buAutoNum type="romanUcPeriod" startAt="3"/>
            </a:pPr>
            <a:r>
              <a:rPr lang="en-US" altLang="ko-KR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Time Schedule</a:t>
            </a:r>
            <a:endParaRPr lang="ko-KR" altLang="en-US" sz="3200" dirty="0"/>
          </a:p>
        </p:txBody>
      </p:sp>
      <p:graphicFrame>
        <p:nvGraphicFramePr>
          <p:cNvPr id="31" name="다이어그램 30"/>
          <p:cNvGraphicFramePr/>
          <p:nvPr>
            <p:extLst>
              <p:ext uri="{D42A27DB-BD31-4B8C-83A1-F6EECF244321}">
                <p14:modId xmlns:p14="http://schemas.microsoft.com/office/powerpoint/2010/main" val="514168577"/>
              </p:ext>
            </p:extLst>
          </p:nvPr>
        </p:nvGraphicFramePr>
        <p:xfrm>
          <a:off x="0" y="1339239"/>
          <a:ext cx="12192000" cy="887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10" name="직선 연결선 9"/>
          <p:cNvCxnSpPr/>
          <p:nvPr/>
        </p:nvCxnSpPr>
        <p:spPr>
          <a:xfrm>
            <a:off x="7099984" y="7254103"/>
            <a:ext cx="1616557" cy="0"/>
          </a:xfrm>
          <a:prstGeom prst="line">
            <a:avLst/>
          </a:prstGeom>
          <a:ln w="28575">
            <a:solidFill>
              <a:srgbClr val="FF0000">
                <a:alpha val="9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9656990" y="7615501"/>
            <a:ext cx="187125" cy="3518"/>
          </a:xfrm>
          <a:prstGeom prst="line">
            <a:avLst/>
          </a:prstGeom>
          <a:ln w="28575">
            <a:solidFill>
              <a:srgbClr val="FF0000">
                <a:alpha val="9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8716541" y="4696084"/>
            <a:ext cx="693677" cy="3238"/>
          </a:xfrm>
          <a:prstGeom prst="line">
            <a:avLst/>
          </a:prstGeom>
          <a:ln w="28575">
            <a:solidFill>
              <a:srgbClr val="FF0000">
                <a:alpha val="9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6724650" y="7615501"/>
            <a:ext cx="626987" cy="5184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432757" y="7615501"/>
            <a:ext cx="259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CODING FIGHT!!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47" name="직선 연결선 46"/>
          <p:cNvCxnSpPr/>
          <p:nvPr/>
        </p:nvCxnSpPr>
        <p:spPr>
          <a:xfrm flipV="1">
            <a:off x="4720010" y="7984833"/>
            <a:ext cx="1554825" cy="289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5086713" y="8113361"/>
            <a:ext cx="1922794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flipV="1">
            <a:off x="3490121" y="8105316"/>
            <a:ext cx="694481" cy="309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flipV="1">
            <a:off x="4380294" y="8128193"/>
            <a:ext cx="165925" cy="1157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>
            <a:off x="6665392" y="7874740"/>
            <a:ext cx="1047106" cy="85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058877" y="7711630"/>
            <a:ext cx="259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00B0F0"/>
                </a:solidFill>
              </a:rPr>
              <a:t>CODING PLANING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86137" y="7338502"/>
            <a:ext cx="6007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저희 조는 </a:t>
            </a:r>
            <a:r>
              <a:rPr lang="en-US" altLang="ko-KR" dirty="0" smtClean="0">
                <a:solidFill>
                  <a:schemeClr val="bg1"/>
                </a:solidFill>
              </a:rPr>
              <a:t>10</a:t>
            </a:r>
            <a:r>
              <a:rPr lang="ko-KR" altLang="en-US" dirty="0" smtClean="0">
                <a:solidFill>
                  <a:schemeClr val="bg1"/>
                </a:solidFill>
              </a:rPr>
              <a:t>월 중순부터 본격적으로 저희의 프로잭트를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실현하기 위해 지금까지 준비해왔습니다 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78" name="표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543336"/>
              </p:ext>
            </p:extLst>
          </p:nvPr>
        </p:nvGraphicFramePr>
        <p:xfrm>
          <a:off x="1827014" y="1336067"/>
          <a:ext cx="8686800" cy="5273818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653975"/>
                <a:gridCol w="781425"/>
                <a:gridCol w="781425"/>
                <a:gridCol w="781425"/>
                <a:gridCol w="781425"/>
                <a:gridCol w="781425"/>
                <a:gridCol w="781425"/>
                <a:gridCol w="781425"/>
                <a:gridCol w="781425"/>
                <a:gridCol w="781425"/>
              </a:tblGrid>
              <a:tr h="377306"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Team</a:t>
                      </a:r>
                      <a:r>
                        <a:rPr lang="en-US" altLang="ko-KR" baseline="0" dirty="0" smtClean="0"/>
                        <a:t> Project Time Schedule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730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구분</a:t>
                      </a:r>
                      <a:endParaRPr lang="ko-KR" altLang="en-US" dirty="0"/>
                    </a:p>
                  </a:txBody>
                  <a:tcPr anchor="ctr"/>
                </a:tc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73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FF0000"/>
                          </a:solidFill>
                        </a:rPr>
                        <a:t>14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70C0"/>
                          </a:solidFill>
                        </a:rPr>
                        <a:t>20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FF0000"/>
                          </a:solidFill>
                        </a:rPr>
                        <a:t>21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22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591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Layout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설계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591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DB </a:t>
                      </a:r>
                      <a:r>
                        <a:rPr lang="ko-KR" altLang="en-US" sz="1600" dirty="0" smtClean="0"/>
                        <a:t>설계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591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LogIn</a:t>
                      </a:r>
                      <a:r>
                        <a:rPr lang="en-US" altLang="ko-KR" sz="1600" baseline="0" dirty="0" smtClean="0"/>
                        <a:t> Paging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591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Admin</a:t>
                      </a:r>
                      <a:r>
                        <a:rPr lang="en-US" altLang="ko-KR" sz="1600" baseline="0" dirty="0" smtClean="0"/>
                        <a:t> Paging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591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Freelancer</a:t>
                      </a:r>
                      <a:r>
                        <a:rPr lang="en-US" altLang="ko-KR" sz="1600" baseline="0" dirty="0" smtClean="0"/>
                        <a:t> Paging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591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Session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591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Test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0" name="오른쪽 화살표 79"/>
          <p:cNvSpPr/>
          <p:nvPr/>
        </p:nvSpPr>
        <p:spPr>
          <a:xfrm>
            <a:off x="3490120" y="2562725"/>
            <a:ext cx="793121" cy="396458"/>
          </a:xfrm>
          <a:prstGeom prst="right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오른쪽 화살표 80"/>
          <p:cNvSpPr/>
          <p:nvPr/>
        </p:nvSpPr>
        <p:spPr>
          <a:xfrm>
            <a:off x="3490120" y="3156732"/>
            <a:ext cx="1562020" cy="401637"/>
          </a:xfrm>
          <a:prstGeom prst="rightArrow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오른쪽 화살표 81"/>
          <p:cNvSpPr/>
          <p:nvPr/>
        </p:nvSpPr>
        <p:spPr>
          <a:xfrm>
            <a:off x="5052140" y="3740638"/>
            <a:ext cx="3915054" cy="408826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5" name="오른쪽 화살표 84"/>
          <p:cNvSpPr/>
          <p:nvPr/>
        </p:nvSpPr>
        <p:spPr>
          <a:xfrm>
            <a:off x="6617790" y="5524845"/>
            <a:ext cx="1551651" cy="421103"/>
          </a:xfrm>
          <a:prstGeom prst="rightArrow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6" name="오른쪽 화살표 85"/>
          <p:cNvSpPr/>
          <p:nvPr/>
        </p:nvSpPr>
        <p:spPr>
          <a:xfrm>
            <a:off x="8967034" y="6075947"/>
            <a:ext cx="1534588" cy="466070"/>
          </a:xfrm>
          <a:prstGeom prst="right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오른쪽 화살표 86"/>
          <p:cNvSpPr/>
          <p:nvPr/>
        </p:nvSpPr>
        <p:spPr>
          <a:xfrm>
            <a:off x="5051980" y="4328195"/>
            <a:ext cx="3915054" cy="408826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8" name="오른쪽 화살표 87"/>
          <p:cNvSpPr/>
          <p:nvPr/>
        </p:nvSpPr>
        <p:spPr>
          <a:xfrm>
            <a:off x="6617789" y="4934050"/>
            <a:ext cx="2356141" cy="408826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601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98"/>
          <a:stretch/>
        </p:blipFill>
        <p:spPr>
          <a:xfrm>
            <a:off x="0" y="0"/>
            <a:ext cx="1827014" cy="1125415"/>
          </a:xfrm>
          <a:prstGeom prst="snip1Rect">
            <a:avLst>
              <a:gd name="adj" fmla="val 0"/>
            </a:avLst>
          </a:prstGeom>
        </p:spPr>
      </p:pic>
      <p:sp>
        <p:nvSpPr>
          <p:cNvPr id="4" name="직사각형 3"/>
          <p:cNvSpPr/>
          <p:nvPr/>
        </p:nvSpPr>
        <p:spPr>
          <a:xfrm>
            <a:off x="1827014" y="0"/>
            <a:ext cx="10364986" cy="1125415"/>
          </a:xfrm>
          <a:prstGeom prst="rect">
            <a:avLst/>
          </a:prstGeom>
          <a:solidFill>
            <a:srgbClr val="1F2F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0" y="914399"/>
            <a:ext cx="12192000" cy="21101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95980" y="-112296"/>
            <a:ext cx="9136584" cy="1325563"/>
          </a:xfrm>
        </p:spPr>
        <p:txBody>
          <a:bodyPr>
            <a:normAutofit/>
          </a:bodyPr>
          <a:lstStyle/>
          <a:p>
            <a:pPr marL="857250" indent="-857250">
              <a:buFont typeface="+mj-lt"/>
              <a:buAutoNum type="romanUcPeriod" startAt="3"/>
            </a:pPr>
            <a:r>
              <a:rPr lang="en-US" altLang="ko-KR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DB </a:t>
            </a:r>
            <a:r>
              <a:rPr lang="ko-KR" altLang="en-US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엔터티 및 엔터티 관계도 정리</a:t>
            </a:r>
            <a:endParaRPr lang="ko-KR" altLang="en-US" sz="32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2562802" y="2748574"/>
            <a:ext cx="2361529" cy="943898"/>
            <a:chOff x="1827014" y="2256502"/>
            <a:chExt cx="2361529" cy="943898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1827015" y="2256503"/>
              <a:ext cx="2361528" cy="929149"/>
            </a:xfrm>
            <a:prstGeom prst="roundRect">
              <a:avLst/>
            </a:prstGeom>
            <a:ln w="38100" cmpd="sng">
              <a:solidFill>
                <a:srgbClr val="2F5597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</a:t>
              </a:r>
              <a:r>
                <a:rPr lang="ko-KR" altLang="en-US" sz="2800" dirty="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프리랜서</a:t>
              </a:r>
              <a:endParaRPr lang="ko-KR" altLang="en-US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7014" y="2256502"/>
              <a:ext cx="937444" cy="943898"/>
            </a:xfrm>
            <a:prstGeom prst="rect">
              <a:avLst/>
            </a:prstGeom>
          </p:spPr>
        </p:pic>
      </p:grpSp>
      <p:cxnSp>
        <p:nvCxnSpPr>
          <p:cNvPr id="21" name="직선 화살표 연결선 20"/>
          <p:cNvCxnSpPr/>
          <p:nvPr/>
        </p:nvCxnSpPr>
        <p:spPr>
          <a:xfrm>
            <a:off x="9442985" y="1663359"/>
            <a:ext cx="162862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 rot="13528131">
            <a:off x="3441521" y="2607573"/>
            <a:ext cx="36835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/>
          <p:nvPr/>
        </p:nvCxnSpPr>
        <p:spPr>
          <a:xfrm rot="19246364">
            <a:off x="3750660" y="2619576"/>
            <a:ext cx="36835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/>
          <p:nvPr/>
        </p:nvCxnSpPr>
        <p:spPr>
          <a:xfrm rot="5400000">
            <a:off x="3921914" y="3970803"/>
            <a:ext cx="537884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/>
          <p:nvPr/>
        </p:nvCxnSpPr>
        <p:spPr>
          <a:xfrm flipH="1">
            <a:off x="2194449" y="3182319"/>
            <a:ext cx="36835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/>
          <p:cNvGrpSpPr/>
          <p:nvPr/>
        </p:nvGrpSpPr>
        <p:grpSpPr>
          <a:xfrm rot="8697290" flipV="1">
            <a:off x="2331444" y="3554198"/>
            <a:ext cx="950841" cy="283401"/>
            <a:chOff x="8832736" y="5210669"/>
            <a:chExt cx="4204029" cy="283401"/>
          </a:xfrm>
        </p:grpSpPr>
        <p:cxnSp>
          <p:nvCxnSpPr>
            <p:cNvPr id="83" name="직선 화살표 연결선 82"/>
            <p:cNvCxnSpPr/>
            <p:nvPr/>
          </p:nvCxnSpPr>
          <p:spPr>
            <a:xfrm>
              <a:off x="11408136" y="5210669"/>
              <a:ext cx="162862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/>
          </p:nvCxnSpPr>
          <p:spPr>
            <a:xfrm>
              <a:off x="8832736" y="5321298"/>
              <a:ext cx="0" cy="172772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그룹 88"/>
          <p:cNvGrpSpPr/>
          <p:nvPr/>
        </p:nvGrpSpPr>
        <p:grpSpPr>
          <a:xfrm>
            <a:off x="3586325" y="5378546"/>
            <a:ext cx="2361528" cy="944140"/>
            <a:chOff x="2319482" y="5167726"/>
            <a:chExt cx="2361528" cy="944140"/>
          </a:xfrm>
        </p:grpSpPr>
        <p:sp>
          <p:nvSpPr>
            <p:cNvPr id="87" name="모서리가 둥근 직사각형 86"/>
            <p:cNvSpPr/>
            <p:nvPr/>
          </p:nvSpPr>
          <p:spPr>
            <a:xfrm>
              <a:off x="2319482" y="5167726"/>
              <a:ext cx="2361528" cy="929149"/>
            </a:xfrm>
            <a:prstGeom prst="roundRect">
              <a:avLst/>
            </a:prstGeom>
            <a:ln w="38100" cmpd="sng">
              <a:solidFill>
                <a:schemeClr val="bg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   고객사</a:t>
              </a:r>
              <a:endParaRPr lang="ko-KR" altLang="en-US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pic>
          <p:nvPicPr>
            <p:cNvPr id="85" name="그림 84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9482" y="5182716"/>
              <a:ext cx="910415" cy="929150"/>
            </a:xfrm>
            <a:prstGeom prst="rect">
              <a:avLst/>
            </a:prstGeom>
          </p:spPr>
        </p:pic>
      </p:grpSp>
      <p:grpSp>
        <p:nvGrpSpPr>
          <p:cNvPr id="92" name="그룹 91"/>
          <p:cNvGrpSpPr/>
          <p:nvPr/>
        </p:nvGrpSpPr>
        <p:grpSpPr>
          <a:xfrm>
            <a:off x="6375258" y="5035290"/>
            <a:ext cx="2524822" cy="1184204"/>
            <a:chOff x="4195950" y="5054365"/>
            <a:chExt cx="2524822" cy="1184204"/>
          </a:xfrm>
        </p:grpSpPr>
        <p:sp>
          <p:nvSpPr>
            <p:cNvPr id="90" name="모서리가 둥근 직사각형 89"/>
            <p:cNvSpPr/>
            <p:nvPr/>
          </p:nvSpPr>
          <p:spPr>
            <a:xfrm>
              <a:off x="4359244" y="5194283"/>
              <a:ext cx="2361528" cy="929149"/>
            </a:xfrm>
            <a:prstGeom prst="roundRect">
              <a:avLst/>
            </a:prstGeom>
            <a:ln w="38100" cmpd="sng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</a:t>
              </a:r>
              <a:r>
                <a:rPr lang="ko-KR" altLang="en-US" sz="2800" dirty="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프로젝트</a:t>
              </a:r>
              <a:endParaRPr lang="ko-KR" altLang="en-US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5950" y="5054365"/>
              <a:ext cx="1139555" cy="118420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7" name="그룹 96"/>
          <p:cNvGrpSpPr/>
          <p:nvPr/>
        </p:nvGrpSpPr>
        <p:grpSpPr>
          <a:xfrm>
            <a:off x="6538552" y="3469038"/>
            <a:ext cx="2361528" cy="1065768"/>
            <a:chOff x="7452251" y="4032629"/>
            <a:chExt cx="2361528" cy="1065768"/>
          </a:xfrm>
        </p:grpSpPr>
        <p:grpSp>
          <p:nvGrpSpPr>
            <p:cNvPr id="93" name="그룹 92"/>
            <p:cNvGrpSpPr/>
            <p:nvPr/>
          </p:nvGrpSpPr>
          <p:grpSpPr>
            <a:xfrm>
              <a:off x="7452251" y="4032629"/>
              <a:ext cx="2361528" cy="1065768"/>
              <a:chOff x="4359244" y="5057664"/>
              <a:chExt cx="2361528" cy="1065768"/>
            </a:xfrm>
          </p:grpSpPr>
          <p:sp>
            <p:nvSpPr>
              <p:cNvPr id="94" name="모서리가 둥근 직사각형 93"/>
              <p:cNvSpPr/>
              <p:nvPr/>
            </p:nvSpPr>
            <p:spPr>
              <a:xfrm>
                <a:off x="4359244" y="5194283"/>
                <a:ext cx="2361528" cy="929149"/>
              </a:xfrm>
              <a:prstGeom prst="roundRect">
                <a:avLst/>
              </a:prstGeom>
              <a:ln w="38100" cmpd="sng">
                <a:solidFill>
                  <a:srgbClr val="7030A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3200" dirty="0" smtClean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      </a:t>
                </a:r>
                <a:r>
                  <a:rPr lang="ko-KR" altLang="en-US" sz="2000" dirty="0" smtClean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프리랜서 </a:t>
                </a:r>
                <a:endParaRPr lang="en-US" altLang="ko-KR" sz="2000" dirty="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  <a:p>
                <a:pPr algn="r"/>
                <a:r>
                  <a:rPr lang="ko-KR" altLang="en-US" sz="2000" dirty="0" smtClean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선택 프로젝트</a:t>
                </a:r>
                <a:endParaRPr lang="ko-KR" altLang="en-US" sz="20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pic>
            <p:nvPicPr>
              <p:cNvPr id="95" name="그림 94"/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50570" y="5057664"/>
                <a:ext cx="850010" cy="88331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6" name="그림 95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7297" y="4474286"/>
              <a:ext cx="667975" cy="589272"/>
            </a:xfrm>
            <a:prstGeom prst="rect">
              <a:avLst/>
            </a:prstGeom>
          </p:spPr>
        </p:pic>
      </p:grpSp>
      <p:grpSp>
        <p:nvGrpSpPr>
          <p:cNvPr id="102" name="그룹 101"/>
          <p:cNvGrpSpPr/>
          <p:nvPr/>
        </p:nvGrpSpPr>
        <p:grpSpPr>
          <a:xfrm>
            <a:off x="9507930" y="2849392"/>
            <a:ext cx="2395393" cy="1070792"/>
            <a:chOff x="8337540" y="3426944"/>
            <a:chExt cx="2395393" cy="1070792"/>
          </a:xfrm>
        </p:grpSpPr>
        <p:sp>
          <p:nvSpPr>
            <p:cNvPr id="99" name="모서리가 둥근 직사각형 98"/>
            <p:cNvSpPr/>
            <p:nvPr/>
          </p:nvSpPr>
          <p:spPr>
            <a:xfrm>
              <a:off x="8371405" y="3486000"/>
              <a:ext cx="2361528" cy="929149"/>
            </a:xfrm>
            <a:prstGeom prst="roundRect">
              <a:avLst/>
            </a:prstGeom>
            <a:ln w="38100" cmpd="sng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   담당자</a:t>
              </a:r>
              <a:endParaRPr lang="ko-KR" altLang="en-US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pic>
          <p:nvPicPr>
            <p:cNvPr id="101" name="그림 100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7540" y="3426944"/>
              <a:ext cx="1070792" cy="1070792"/>
            </a:xfrm>
            <a:prstGeom prst="rect">
              <a:avLst/>
            </a:prstGeom>
          </p:spPr>
        </p:pic>
      </p:grpSp>
      <p:grpSp>
        <p:nvGrpSpPr>
          <p:cNvPr id="107" name="그룹 106"/>
          <p:cNvGrpSpPr/>
          <p:nvPr/>
        </p:nvGrpSpPr>
        <p:grpSpPr>
          <a:xfrm>
            <a:off x="9504234" y="4279668"/>
            <a:ext cx="2436650" cy="1069205"/>
            <a:chOff x="8639026" y="4730593"/>
            <a:chExt cx="2436650" cy="1069205"/>
          </a:xfrm>
        </p:grpSpPr>
        <p:grpSp>
          <p:nvGrpSpPr>
            <p:cNvPr id="103" name="그룹 102"/>
            <p:cNvGrpSpPr/>
            <p:nvPr/>
          </p:nvGrpSpPr>
          <p:grpSpPr>
            <a:xfrm>
              <a:off x="8714148" y="4730593"/>
              <a:ext cx="2361528" cy="988205"/>
              <a:chOff x="8371405" y="3426944"/>
              <a:chExt cx="2361528" cy="98820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8371405" y="3486000"/>
                <a:ext cx="2361528" cy="929149"/>
              </a:xfrm>
              <a:prstGeom prst="roundRect">
                <a:avLst/>
              </a:prstGeom>
              <a:ln w="38100" cmpd="sng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2800" dirty="0" smtClean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     </a:t>
                </a:r>
                <a:r>
                  <a:rPr lang="ko-KR" altLang="en-US" sz="2000" dirty="0" smtClean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프로젝트 </a:t>
                </a:r>
                <a:r>
                  <a:rPr lang="ko-KR" altLang="en-US" sz="2000" dirty="0" smtClean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별 담당자</a:t>
                </a:r>
                <a:endParaRPr lang="ko-KR" altLang="en-US" sz="20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pic>
            <p:nvPicPr>
              <p:cNvPr id="105" name="그림 104"/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90368" y="3426944"/>
                <a:ext cx="717963" cy="717963"/>
              </a:xfrm>
              <a:prstGeom prst="rect">
                <a:avLst/>
              </a:prstGeom>
            </p:spPr>
          </p:pic>
        </p:grpSp>
        <p:pic>
          <p:nvPicPr>
            <p:cNvPr id="106" name="그림 105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9026" y="4916484"/>
              <a:ext cx="850010" cy="8833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3" name="그룹 112"/>
          <p:cNvGrpSpPr/>
          <p:nvPr/>
        </p:nvGrpSpPr>
        <p:grpSpPr>
          <a:xfrm>
            <a:off x="6491825" y="2237523"/>
            <a:ext cx="2411975" cy="1057958"/>
            <a:chOff x="8400632" y="1726303"/>
            <a:chExt cx="2411975" cy="1057958"/>
          </a:xfrm>
        </p:grpSpPr>
        <p:grpSp>
          <p:nvGrpSpPr>
            <p:cNvPr id="108" name="그룹 107"/>
            <p:cNvGrpSpPr/>
            <p:nvPr/>
          </p:nvGrpSpPr>
          <p:grpSpPr>
            <a:xfrm>
              <a:off x="8451079" y="1813819"/>
              <a:ext cx="2361528" cy="970442"/>
              <a:chOff x="8371405" y="3486000"/>
              <a:chExt cx="2361528" cy="970442"/>
            </a:xfrm>
          </p:grpSpPr>
          <p:sp>
            <p:nvSpPr>
              <p:cNvPr id="109" name="모서리가 둥근 직사각형 108"/>
              <p:cNvSpPr/>
              <p:nvPr/>
            </p:nvSpPr>
            <p:spPr>
              <a:xfrm>
                <a:off x="8371405" y="3486000"/>
                <a:ext cx="2361528" cy="929149"/>
              </a:xfrm>
              <a:prstGeom prst="roundRect">
                <a:avLst/>
              </a:prstGeom>
              <a:ln w="38100" cmpd="sng">
                <a:solidFill>
                  <a:schemeClr val="accent2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800" dirty="0" smtClean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    </a:t>
                </a:r>
                <a:r>
                  <a:rPr lang="ko-KR" altLang="en-US" sz="2800" dirty="0" smtClean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통화내역</a:t>
                </a:r>
                <a:endParaRPr lang="ko-KR" altLang="en-US" sz="28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pic>
            <p:nvPicPr>
              <p:cNvPr id="110" name="그림 109"/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23397" y="3824453"/>
                <a:ext cx="631989" cy="631989"/>
              </a:xfrm>
              <a:prstGeom prst="rect">
                <a:avLst/>
              </a:prstGeom>
            </p:spPr>
          </p:pic>
        </p:grpSp>
        <p:pic>
          <p:nvPicPr>
            <p:cNvPr id="111" name="그림 110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0632" y="2155647"/>
              <a:ext cx="607567" cy="611750"/>
            </a:xfrm>
            <a:prstGeom prst="rect">
              <a:avLst/>
            </a:prstGeom>
          </p:spPr>
        </p:pic>
        <p:pic>
          <p:nvPicPr>
            <p:cNvPr id="112" name="그림 111"/>
            <p:cNvPicPr>
              <a:picLocks noChangeAspect="1"/>
            </p:cNvPicPr>
            <p:nvPr/>
          </p:nvPicPr>
          <p:blipFill>
            <a:blip r:embed="rId1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6992" y="1726303"/>
              <a:ext cx="721037" cy="721037"/>
            </a:xfrm>
            <a:prstGeom prst="rect">
              <a:avLst/>
            </a:prstGeom>
          </p:spPr>
        </p:pic>
      </p:grpSp>
      <p:cxnSp>
        <p:nvCxnSpPr>
          <p:cNvPr id="115" name="직선 화살표 연결선 114"/>
          <p:cNvCxnSpPr/>
          <p:nvPr/>
        </p:nvCxnSpPr>
        <p:spPr>
          <a:xfrm rot="16200000" flipV="1">
            <a:off x="3914279" y="5089811"/>
            <a:ext cx="537884" cy="0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/>
          <p:nvPr/>
        </p:nvCxnSpPr>
        <p:spPr>
          <a:xfrm flipV="1">
            <a:off x="5947853" y="5639782"/>
            <a:ext cx="590698" cy="347713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/>
          <p:nvPr/>
        </p:nvCxnSpPr>
        <p:spPr>
          <a:xfrm flipV="1">
            <a:off x="8866328" y="4849886"/>
            <a:ext cx="726246" cy="37353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90" idx="0"/>
          </p:cNvCxnSpPr>
          <p:nvPr/>
        </p:nvCxnSpPr>
        <p:spPr>
          <a:xfrm flipV="1">
            <a:off x="7719316" y="4524564"/>
            <a:ext cx="52597" cy="65064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/>
          <p:nvPr/>
        </p:nvCxnSpPr>
        <p:spPr>
          <a:xfrm rot="981555">
            <a:off x="4914323" y="3602766"/>
            <a:ext cx="162484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endCxn id="104" idx="0"/>
          </p:cNvCxnSpPr>
          <p:nvPr/>
        </p:nvCxnSpPr>
        <p:spPr>
          <a:xfrm flipH="1">
            <a:off x="10760120" y="3826425"/>
            <a:ext cx="68002" cy="51229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endCxn id="109" idx="3"/>
          </p:cNvCxnSpPr>
          <p:nvPr/>
        </p:nvCxnSpPr>
        <p:spPr>
          <a:xfrm flipH="1" flipV="1">
            <a:off x="8903800" y="2789614"/>
            <a:ext cx="688774" cy="20133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/>
          <p:nvPr/>
        </p:nvCxnSpPr>
        <p:spPr>
          <a:xfrm rot="21196811">
            <a:off x="4919284" y="3021465"/>
            <a:ext cx="162484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8928620" y="1309416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11172783" y="1301706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多</a:t>
            </a:r>
            <a:endParaRPr lang="ko-KR" altLang="en-US" sz="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58" name="그룹 157"/>
          <p:cNvGrpSpPr/>
          <p:nvPr/>
        </p:nvGrpSpPr>
        <p:grpSpPr>
          <a:xfrm>
            <a:off x="256687" y="5800205"/>
            <a:ext cx="1877562" cy="658969"/>
            <a:chOff x="210464" y="4820754"/>
            <a:chExt cx="2361528" cy="1059376"/>
          </a:xfrm>
        </p:grpSpPr>
        <p:sp>
          <p:nvSpPr>
            <p:cNvPr id="150" name="모서리가 둥근 직사각형 149"/>
            <p:cNvSpPr/>
            <p:nvPr/>
          </p:nvSpPr>
          <p:spPr>
            <a:xfrm>
              <a:off x="210464" y="4884488"/>
              <a:ext cx="2361528" cy="929149"/>
            </a:xfrm>
            <a:prstGeom prst="roundRect">
              <a:avLst/>
            </a:prstGeom>
            <a:ln w="38100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   관리자</a:t>
              </a:r>
              <a:endParaRPr lang="ko-KR" altLang="en-US" sz="2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pic>
          <p:nvPicPr>
            <p:cNvPr id="157" name="그림 156"/>
            <p:cNvPicPr>
              <a:picLocks noChangeAspect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36167" y1="42833" x2="36167" y2="42833"/>
                          <a14:foregroundMark x1="31833" y1="55917" x2="31833" y2="559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799" y="4820754"/>
              <a:ext cx="1059376" cy="1059376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2336680" y="1884675"/>
            <a:ext cx="1300470" cy="539646"/>
            <a:chOff x="1827014" y="1375012"/>
            <a:chExt cx="1300470" cy="539646"/>
          </a:xfrm>
        </p:grpSpPr>
        <p:pic>
          <p:nvPicPr>
            <p:cNvPr id="86" name="그림 85"/>
            <p:cNvPicPr>
              <a:picLocks noChangeAspect="1"/>
            </p:cNvPicPr>
            <p:nvPr/>
          </p:nvPicPr>
          <p:blipFill>
            <a:blip r:embed="rId1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5219" y="1461660"/>
              <a:ext cx="421688" cy="446724"/>
            </a:xfrm>
            <a:prstGeom prst="rect">
              <a:avLst/>
            </a:prstGeom>
          </p:spPr>
        </p:pic>
        <p:grpSp>
          <p:nvGrpSpPr>
            <p:cNvPr id="8" name="그룹 7"/>
            <p:cNvGrpSpPr/>
            <p:nvPr/>
          </p:nvGrpSpPr>
          <p:grpSpPr>
            <a:xfrm>
              <a:off x="1827014" y="1375012"/>
              <a:ext cx="1300470" cy="539646"/>
              <a:chOff x="10173380" y="5801194"/>
              <a:chExt cx="1300470" cy="539646"/>
            </a:xfrm>
          </p:grpSpPr>
          <p:sp>
            <p:nvSpPr>
              <p:cNvPr id="5" name="모서리가 둥근 직사각형 4"/>
              <p:cNvSpPr/>
              <p:nvPr/>
            </p:nvSpPr>
            <p:spPr>
              <a:xfrm>
                <a:off x="10173380" y="5801194"/>
                <a:ext cx="1300470" cy="539646"/>
              </a:xfrm>
              <a:prstGeom prst="roundRect">
                <a:avLst/>
              </a:prstGeom>
              <a:noFill/>
              <a:ln w="317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0518997" y="5926538"/>
                <a:ext cx="9202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solidFill>
                      <a:schemeClr val="bg1"/>
                    </a:solidFill>
                  </a:rPr>
                  <a:t>자격증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88" name="그림 87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92338" y="5801194"/>
                <a:ext cx="160081" cy="222170"/>
              </a:xfrm>
              <a:prstGeom prst="rect">
                <a:avLst/>
              </a:prstGeom>
            </p:spPr>
          </p:pic>
        </p:grpSp>
      </p:grpSp>
      <p:grpSp>
        <p:nvGrpSpPr>
          <p:cNvPr id="120" name="그룹 119"/>
          <p:cNvGrpSpPr/>
          <p:nvPr/>
        </p:nvGrpSpPr>
        <p:grpSpPr>
          <a:xfrm>
            <a:off x="4017273" y="1932793"/>
            <a:ext cx="1300470" cy="539646"/>
            <a:chOff x="1827014" y="1375012"/>
            <a:chExt cx="1300470" cy="539646"/>
          </a:xfrm>
        </p:grpSpPr>
        <p:pic>
          <p:nvPicPr>
            <p:cNvPr id="122" name="그림 121"/>
            <p:cNvPicPr>
              <a:picLocks noChangeAspect="1"/>
            </p:cNvPicPr>
            <p:nvPr/>
          </p:nvPicPr>
          <p:blipFill>
            <a:blip r:embed="rId1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5219" y="1461660"/>
              <a:ext cx="421688" cy="446724"/>
            </a:xfrm>
            <a:prstGeom prst="rect">
              <a:avLst/>
            </a:prstGeom>
          </p:spPr>
        </p:pic>
        <p:grpSp>
          <p:nvGrpSpPr>
            <p:cNvPr id="123" name="그룹 122"/>
            <p:cNvGrpSpPr/>
            <p:nvPr/>
          </p:nvGrpSpPr>
          <p:grpSpPr>
            <a:xfrm>
              <a:off x="1827014" y="1375012"/>
              <a:ext cx="1300470" cy="539646"/>
              <a:chOff x="10173380" y="5801194"/>
              <a:chExt cx="1300470" cy="539646"/>
            </a:xfrm>
          </p:grpSpPr>
          <p:sp>
            <p:nvSpPr>
              <p:cNvPr id="125" name="모서리가 둥근 직사각형 124"/>
              <p:cNvSpPr/>
              <p:nvPr/>
            </p:nvSpPr>
            <p:spPr>
              <a:xfrm>
                <a:off x="10173380" y="5801194"/>
                <a:ext cx="1300470" cy="539646"/>
              </a:xfrm>
              <a:prstGeom prst="roundRect">
                <a:avLst/>
              </a:prstGeom>
              <a:noFill/>
              <a:ln w="317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26" name="TextBox 125"/>
              <p:cNvSpPr txBox="1"/>
              <p:nvPr/>
            </p:nvSpPr>
            <p:spPr>
              <a:xfrm>
                <a:off x="10518997" y="5926538"/>
                <a:ext cx="9202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chemeClr val="bg1"/>
                    </a:solidFill>
                  </a:rPr>
                  <a:t>기술정보</a:t>
                </a:r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28" name="그림 127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92338" y="5801194"/>
                <a:ext cx="160081" cy="222170"/>
              </a:xfrm>
              <a:prstGeom prst="rect">
                <a:avLst/>
              </a:prstGeom>
            </p:spPr>
          </p:pic>
        </p:grpSp>
      </p:grpSp>
      <p:grpSp>
        <p:nvGrpSpPr>
          <p:cNvPr id="129" name="그룹 128"/>
          <p:cNvGrpSpPr/>
          <p:nvPr/>
        </p:nvGrpSpPr>
        <p:grpSpPr>
          <a:xfrm>
            <a:off x="926419" y="2909757"/>
            <a:ext cx="1370778" cy="539646"/>
            <a:chOff x="1827014" y="1375012"/>
            <a:chExt cx="1370778" cy="539646"/>
          </a:xfrm>
        </p:grpSpPr>
        <p:pic>
          <p:nvPicPr>
            <p:cNvPr id="131" name="그림 130"/>
            <p:cNvPicPr>
              <a:picLocks noChangeAspect="1"/>
            </p:cNvPicPr>
            <p:nvPr/>
          </p:nvPicPr>
          <p:blipFill>
            <a:blip r:embed="rId1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5219" y="1461660"/>
              <a:ext cx="421688" cy="446724"/>
            </a:xfrm>
            <a:prstGeom prst="rect">
              <a:avLst/>
            </a:prstGeom>
          </p:spPr>
        </p:pic>
        <p:grpSp>
          <p:nvGrpSpPr>
            <p:cNvPr id="132" name="그룹 131"/>
            <p:cNvGrpSpPr/>
            <p:nvPr/>
          </p:nvGrpSpPr>
          <p:grpSpPr>
            <a:xfrm>
              <a:off x="1827014" y="1375012"/>
              <a:ext cx="1370778" cy="539646"/>
              <a:chOff x="10173380" y="5801194"/>
              <a:chExt cx="1370778" cy="539646"/>
            </a:xfrm>
          </p:grpSpPr>
          <p:sp>
            <p:nvSpPr>
              <p:cNvPr id="134" name="모서리가 둥근 직사각형 133"/>
              <p:cNvSpPr/>
              <p:nvPr/>
            </p:nvSpPr>
            <p:spPr>
              <a:xfrm>
                <a:off x="10173380" y="5801194"/>
                <a:ext cx="1300470" cy="539646"/>
              </a:xfrm>
              <a:prstGeom prst="roundRect">
                <a:avLst/>
              </a:prstGeom>
              <a:noFill/>
              <a:ln w="317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10623927" y="5941528"/>
                <a:ext cx="9202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chemeClr val="bg1"/>
                    </a:solidFill>
                  </a:rPr>
                  <a:t>이력서</a:t>
                </a:r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37" name="그림 136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92338" y="5801194"/>
                <a:ext cx="160081" cy="222170"/>
              </a:xfrm>
              <a:prstGeom prst="rect">
                <a:avLst/>
              </a:prstGeom>
            </p:spPr>
          </p:pic>
        </p:grpSp>
      </p:grpSp>
      <p:grpSp>
        <p:nvGrpSpPr>
          <p:cNvPr id="146" name="그룹 145"/>
          <p:cNvGrpSpPr/>
          <p:nvPr/>
        </p:nvGrpSpPr>
        <p:grpSpPr>
          <a:xfrm>
            <a:off x="1034106" y="3824700"/>
            <a:ext cx="1300470" cy="539646"/>
            <a:chOff x="1827014" y="1375012"/>
            <a:chExt cx="1300470" cy="539646"/>
          </a:xfrm>
        </p:grpSpPr>
        <p:pic>
          <p:nvPicPr>
            <p:cNvPr id="147" name="그림 146"/>
            <p:cNvPicPr>
              <a:picLocks noChangeAspect="1"/>
            </p:cNvPicPr>
            <p:nvPr/>
          </p:nvPicPr>
          <p:blipFill>
            <a:blip r:embed="rId1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5219" y="1461660"/>
              <a:ext cx="421688" cy="446724"/>
            </a:xfrm>
            <a:prstGeom prst="rect">
              <a:avLst/>
            </a:prstGeom>
          </p:spPr>
        </p:pic>
        <p:grpSp>
          <p:nvGrpSpPr>
            <p:cNvPr id="148" name="그룹 147"/>
            <p:cNvGrpSpPr/>
            <p:nvPr/>
          </p:nvGrpSpPr>
          <p:grpSpPr>
            <a:xfrm>
              <a:off x="1827014" y="1375012"/>
              <a:ext cx="1300470" cy="539646"/>
              <a:chOff x="10173380" y="5801194"/>
              <a:chExt cx="1300470" cy="539646"/>
            </a:xfrm>
          </p:grpSpPr>
          <p:sp>
            <p:nvSpPr>
              <p:cNvPr id="149" name="모서리가 둥근 직사각형 148"/>
              <p:cNvSpPr/>
              <p:nvPr/>
            </p:nvSpPr>
            <p:spPr>
              <a:xfrm>
                <a:off x="10173380" y="5801194"/>
                <a:ext cx="1300470" cy="539646"/>
              </a:xfrm>
              <a:prstGeom prst="roundRect">
                <a:avLst/>
              </a:prstGeom>
              <a:noFill/>
              <a:ln w="317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1" name="TextBox 150"/>
              <p:cNvSpPr txBox="1"/>
              <p:nvPr/>
            </p:nvSpPr>
            <p:spPr>
              <a:xfrm>
                <a:off x="10533987" y="5971508"/>
                <a:ext cx="9202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chemeClr val="bg1"/>
                    </a:solidFill>
                  </a:rPr>
                  <a:t>학력정보</a:t>
                </a:r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52" name="그림 151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92338" y="5801194"/>
                <a:ext cx="160081" cy="222170"/>
              </a:xfrm>
              <a:prstGeom prst="rect">
                <a:avLst/>
              </a:prstGeom>
            </p:spPr>
          </p:pic>
        </p:grpSp>
      </p:grpSp>
      <p:grpSp>
        <p:nvGrpSpPr>
          <p:cNvPr id="154" name="그룹 153"/>
          <p:cNvGrpSpPr/>
          <p:nvPr/>
        </p:nvGrpSpPr>
        <p:grpSpPr>
          <a:xfrm>
            <a:off x="3478976" y="4259471"/>
            <a:ext cx="1300470" cy="539646"/>
            <a:chOff x="1827014" y="1375012"/>
            <a:chExt cx="1300470" cy="539646"/>
          </a:xfrm>
        </p:grpSpPr>
        <p:pic>
          <p:nvPicPr>
            <p:cNvPr id="159" name="그림 158"/>
            <p:cNvPicPr>
              <a:picLocks noChangeAspect="1"/>
            </p:cNvPicPr>
            <p:nvPr/>
          </p:nvPicPr>
          <p:blipFill>
            <a:blip r:embed="rId1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5219" y="1461660"/>
              <a:ext cx="421688" cy="446724"/>
            </a:xfrm>
            <a:prstGeom prst="rect">
              <a:avLst/>
            </a:prstGeom>
          </p:spPr>
        </p:pic>
        <p:grpSp>
          <p:nvGrpSpPr>
            <p:cNvPr id="160" name="그룹 159"/>
            <p:cNvGrpSpPr/>
            <p:nvPr/>
          </p:nvGrpSpPr>
          <p:grpSpPr>
            <a:xfrm>
              <a:off x="1827014" y="1375012"/>
              <a:ext cx="1300470" cy="539646"/>
              <a:chOff x="10173380" y="5801194"/>
              <a:chExt cx="1300470" cy="539646"/>
            </a:xfrm>
          </p:grpSpPr>
          <p:sp>
            <p:nvSpPr>
              <p:cNvPr id="161" name="모서리가 둥근 직사각형 160"/>
              <p:cNvSpPr/>
              <p:nvPr/>
            </p:nvSpPr>
            <p:spPr>
              <a:xfrm>
                <a:off x="10173380" y="5801194"/>
                <a:ext cx="1300470" cy="539646"/>
              </a:xfrm>
              <a:prstGeom prst="roundRect">
                <a:avLst/>
              </a:prstGeom>
              <a:noFill/>
              <a:ln w="31750">
                <a:solidFill>
                  <a:srgbClr val="E882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2" name="TextBox 161"/>
              <p:cNvSpPr txBox="1"/>
              <p:nvPr/>
            </p:nvSpPr>
            <p:spPr>
              <a:xfrm>
                <a:off x="10533987" y="5971508"/>
                <a:ext cx="9202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chemeClr val="bg1"/>
                    </a:solidFill>
                  </a:rPr>
                  <a:t>경력정보</a:t>
                </a:r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63" name="그림 162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92338" y="5801194"/>
                <a:ext cx="160081" cy="22217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4138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움직이는 텍스트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2060">
            <a:alpha val="60000"/>
          </a:srgbClr>
        </a:solidFill>
        <a:ln w="63500">
          <a:solidFill>
            <a:schemeClr val="tx1">
              <a:lumMod val="50000"/>
            </a:schemeClr>
          </a:solidFill>
        </a:ln>
      </a:spPr>
      <a:bodyPr rtlCol="0" anchor="ctr"/>
      <a:lstStyle>
        <a:defPPr algn="ctr">
          <a:defRPr b="1" dirty="0" smtClean="0">
            <a:solidFill>
              <a:schemeClr val="tx1"/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4970</TotalTime>
  <Words>447</Words>
  <Application>Microsoft Office PowerPoint</Application>
  <PresentationFormat>사용자 지정</PresentationFormat>
  <Paragraphs>187</Paragraphs>
  <Slides>25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40" baseType="lpstr">
      <vt:lpstr>굴림</vt:lpstr>
      <vt:lpstr>Arial</vt:lpstr>
      <vt:lpstr>맑은 고딕</vt:lpstr>
      <vt:lpstr>나눔스퀘어 ExtraBold</vt:lpstr>
      <vt:lpstr>Times New Roman</vt:lpstr>
      <vt:lpstr>Calibri</vt:lpstr>
      <vt:lpstr>Calibri Light</vt:lpstr>
      <vt:lpstr>나눔고딕</vt:lpstr>
      <vt:lpstr>나눔바른고딕</vt:lpstr>
      <vt:lpstr>Helvetica</vt:lpstr>
      <vt:lpstr>나눔고딕 ExtraBold</vt:lpstr>
      <vt:lpstr>Wingdings</vt:lpstr>
      <vt:lpstr>나눔스퀘어</vt:lpstr>
      <vt:lpstr>나눔스퀘어라운드 Bold</vt:lpstr>
      <vt:lpstr>Office Theme</vt:lpstr>
      <vt:lpstr>PowerPoint 프레젠테이션</vt:lpstr>
      <vt:lpstr>CONTENTS</vt:lpstr>
      <vt:lpstr>조원 소개</vt:lpstr>
      <vt:lpstr>기획 의도</vt:lpstr>
      <vt:lpstr>기획 의도</vt:lpstr>
      <vt:lpstr>개발 도구</vt:lpstr>
      <vt:lpstr>PowerPoint 프레젠테이션</vt:lpstr>
      <vt:lpstr>Time Schedule</vt:lpstr>
      <vt:lpstr>DB 엔터티 및 엔터티 관계도 정리</vt:lpstr>
      <vt:lpstr>테이블 속성 정리 및 데이터 입력</vt:lpstr>
      <vt:lpstr>PowerPoint 프레젠테이션</vt:lpstr>
      <vt:lpstr>Layout 설계 (로그인, 회원가입)</vt:lpstr>
      <vt:lpstr>Layout 설계(관리자 메뉴1 프로젝트 신청)</vt:lpstr>
      <vt:lpstr>PowerPoint 프레젠테이션</vt:lpstr>
      <vt:lpstr>PowerPoint 프레젠테이션</vt:lpstr>
      <vt:lpstr>PowerPoint 프레젠테이션</vt:lpstr>
      <vt:lpstr>Layout 설계(관리자 메뉴2 프로젝트)</vt:lpstr>
      <vt:lpstr>Layout 설계(관리자 메뉴3 담당자)</vt:lpstr>
      <vt:lpstr>Layout 설계(관리자 메뉴4 고객사)</vt:lpstr>
      <vt:lpstr>Layout 설계(프리랜서 메인)</vt:lpstr>
      <vt:lpstr>PowerPoint 프레젠테이션</vt:lpstr>
      <vt:lpstr>PowerPoint 프레젠테이션</vt:lpstr>
      <vt:lpstr>개선 방안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hrd202-02</dc:creator>
  <cp:lastModifiedBy>Windows 사용자</cp:lastModifiedBy>
  <cp:revision>274</cp:revision>
  <dcterms:created xsi:type="dcterms:W3CDTF">2018-10-19T04:54:34Z</dcterms:created>
  <dcterms:modified xsi:type="dcterms:W3CDTF">2018-10-25T02:13:38Z</dcterms:modified>
</cp:coreProperties>
</file>